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712" r:id="rId1"/>
  </p:sldMasterIdLst>
  <p:notesMasterIdLst>
    <p:notesMasterId r:id="rId35"/>
  </p:notesMasterIdLst>
  <p:handoutMasterIdLst>
    <p:handoutMasterId r:id="rId36"/>
  </p:handoutMasterIdLst>
  <p:sldIdLst>
    <p:sldId id="627" r:id="rId2"/>
    <p:sldId id="629" r:id="rId3"/>
    <p:sldId id="640" r:id="rId4"/>
    <p:sldId id="643" r:id="rId5"/>
    <p:sldId id="641" r:id="rId6"/>
    <p:sldId id="636" r:id="rId7"/>
    <p:sldId id="666" r:id="rId8"/>
    <p:sldId id="644" r:id="rId9"/>
    <p:sldId id="637" r:id="rId10"/>
    <p:sldId id="662" r:id="rId11"/>
    <p:sldId id="638" r:id="rId12"/>
    <p:sldId id="639" r:id="rId13"/>
    <p:sldId id="642" r:id="rId14"/>
    <p:sldId id="650" r:id="rId15"/>
    <p:sldId id="646" r:id="rId16"/>
    <p:sldId id="652" r:id="rId17"/>
    <p:sldId id="653" r:id="rId18"/>
    <p:sldId id="631" r:id="rId19"/>
    <p:sldId id="632" r:id="rId20"/>
    <p:sldId id="633" r:id="rId21"/>
    <p:sldId id="654" r:id="rId22"/>
    <p:sldId id="647" r:id="rId23"/>
    <p:sldId id="660" r:id="rId24"/>
    <p:sldId id="661" r:id="rId25"/>
    <p:sldId id="663" r:id="rId26"/>
    <p:sldId id="634" r:id="rId27"/>
    <p:sldId id="648" r:id="rId28"/>
    <p:sldId id="656" r:id="rId29"/>
    <p:sldId id="665" r:id="rId30"/>
    <p:sldId id="658" r:id="rId31"/>
    <p:sldId id="667" r:id="rId32"/>
    <p:sldId id="668" r:id="rId33"/>
    <p:sldId id="628" r:id="rId34"/>
  </p:sldIdLst>
  <p:sldSz cx="9144000" cy="6858000" type="screen4x3"/>
  <p:notesSz cx="7010400" cy="9232900"/>
  <p:embeddedFontLst>
    <p:embeddedFont>
      <p:font typeface="Calibri" pitchFamily="34" charset="0"/>
      <p:regular r:id="rId37"/>
      <p:bold r:id="rId38"/>
      <p:italic r:id="rId39"/>
      <p:boldItalic r:id="rId40"/>
    </p:embeddedFont>
    <p:embeddedFont>
      <p:font typeface="Consolas" pitchFamily="49" charset="0"/>
      <p:regular r:id="rId41"/>
      <p:bold r:id="rId42"/>
      <p:italic r:id="rId43"/>
      <p:boldItalic r:id="rId44"/>
    </p:embeddedFont>
    <p:embeddedFont>
      <p:font typeface="Tahoma" pitchFamily="34" charset="0"/>
      <p:regular r:id="rId45"/>
      <p:bold r:id="rId46"/>
    </p:embeddedFont>
    <p:embeddedFont>
      <p:font typeface="Trebuchet MS" pitchFamily="34" charset="0"/>
      <p:regular r:id="rId47"/>
      <p:bold r:id="rId48"/>
      <p:italic r:id="rId49"/>
      <p:boldItalic r:id="rId50"/>
    </p:embeddedFont>
  </p:embeddedFontLst>
  <p:custDataLst>
    <p:tags r:id="rId51"/>
  </p:custDataLst>
  <p:defaultTextStyle>
    <a:defPPr>
      <a:defRPr lang="en-US"/>
    </a:defPPr>
    <a:lvl1pPr algn="l" rtl="0" fontAlgn="base">
      <a:spcBef>
        <a:spcPct val="0"/>
      </a:spcBef>
      <a:spcAft>
        <a:spcPct val="0"/>
      </a:spcAft>
      <a:defRPr sz="2800" kern="1200">
        <a:solidFill>
          <a:schemeClr val="tx1"/>
        </a:solidFill>
        <a:latin typeface="Arial" pitchFamily="34" charset="0"/>
        <a:ea typeface="+mn-ea"/>
        <a:cs typeface="+mn-cs"/>
      </a:defRPr>
    </a:lvl1pPr>
    <a:lvl2pPr marL="457200" algn="l" rtl="0" fontAlgn="base">
      <a:spcBef>
        <a:spcPct val="0"/>
      </a:spcBef>
      <a:spcAft>
        <a:spcPct val="0"/>
      </a:spcAft>
      <a:defRPr sz="2800" kern="1200">
        <a:solidFill>
          <a:schemeClr val="tx1"/>
        </a:solidFill>
        <a:latin typeface="Arial" pitchFamily="34" charset="0"/>
        <a:ea typeface="+mn-ea"/>
        <a:cs typeface="+mn-cs"/>
      </a:defRPr>
    </a:lvl2pPr>
    <a:lvl3pPr marL="914400" algn="l" rtl="0" fontAlgn="base">
      <a:spcBef>
        <a:spcPct val="0"/>
      </a:spcBef>
      <a:spcAft>
        <a:spcPct val="0"/>
      </a:spcAft>
      <a:defRPr sz="2800" kern="1200">
        <a:solidFill>
          <a:schemeClr val="tx1"/>
        </a:solidFill>
        <a:latin typeface="Arial" pitchFamily="34" charset="0"/>
        <a:ea typeface="+mn-ea"/>
        <a:cs typeface="+mn-cs"/>
      </a:defRPr>
    </a:lvl3pPr>
    <a:lvl4pPr marL="1371600" algn="l" rtl="0" fontAlgn="base">
      <a:spcBef>
        <a:spcPct val="0"/>
      </a:spcBef>
      <a:spcAft>
        <a:spcPct val="0"/>
      </a:spcAft>
      <a:defRPr sz="2800" kern="1200">
        <a:solidFill>
          <a:schemeClr val="tx1"/>
        </a:solidFill>
        <a:latin typeface="Arial" pitchFamily="34" charset="0"/>
        <a:ea typeface="+mn-ea"/>
        <a:cs typeface="+mn-cs"/>
      </a:defRPr>
    </a:lvl4pPr>
    <a:lvl5pPr marL="1828800" algn="l" rtl="0" fontAlgn="base">
      <a:spcBef>
        <a:spcPct val="0"/>
      </a:spcBef>
      <a:spcAft>
        <a:spcPct val="0"/>
      </a:spcAft>
      <a:defRPr sz="2800" kern="1200">
        <a:solidFill>
          <a:schemeClr val="tx1"/>
        </a:solidFill>
        <a:latin typeface="Arial" pitchFamily="34" charset="0"/>
        <a:ea typeface="+mn-ea"/>
        <a:cs typeface="+mn-cs"/>
      </a:defRPr>
    </a:lvl5pPr>
    <a:lvl6pPr marL="2286000" algn="l" defTabSz="914400" rtl="0" eaLnBrk="1" latinLnBrk="0" hangingPunct="1">
      <a:defRPr sz="2800" kern="1200">
        <a:solidFill>
          <a:schemeClr val="tx1"/>
        </a:solidFill>
        <a:latin typeface="Arial" pitchFamily="34" charset="0"/>
        <a:ea typeface="+mn-ea"/>
        <a:cs typeface="+mn-cs"/>
      </a:defRPr>
    </a:lvl6pPr>
    <a:lvl7pPr marL="2743200" algn="l" defTabSz="914400" rtl="0" eaLnBrk="1" latinLnBrk="0" hangingPunct="1">
      <a:defRPr sz="2800" kern="1200">
        <a:solidFill>
          <a:schemeClr val="tx1"/>
        </a:solidFill>
        <a:latin typeface="Arial" pitchFamily="34" charset="0"/>
        <a:ea typeface="+mn-ea"/>
        <a:cs typeface="+mn-cs"/>
      </a:defRPr>
    </a:lvl7pPr>
    <a:lvl8pPr marL="3200400" algn="l" defTabSz="914400" rtl="0" eaLnBrk="1" latinLnBrk="0" hangingPunct="1">
      <a:defRPr sz="2800" kern="1200">
        <a:solidFill>
          <a:schemeClr val="tx1"/>
        </a:solidFill>
        <a:latin typeface="Arial" pitchFamily="34" charset="0"/>
        <a:ea typeface="+mn-ea"/>
        <a:cs typeface="+mn-cs"/>
      </a:defRPr>
    </a:lvl8pPr>
    <a:lvl9pPr marL="3657600" algn="l" defTabSz="914400" rtl="0" eaLnBrk="1" latinLnBrk="0" hangingPunct="1">
      <a:defRPr sz="28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63E3FD"/>
    <a:srgbClr val="FFBF61"/>
    <a:srgbClr val="AFE49A"/>
    <a:srgbClr val="FFCC99"/>
    <a:srgbClr val="FF9900"/>
    <a:srgbClr val="FFAE37"/>
    <a:srgbClr val="FFC165"/>
    <a:srgbClr val="FF5A33"/>
    <a:srgbClr val="FF6600"/>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592" autoAdjust="0"/>
    <p:restoredTop sz="91324" autoAdjust="0"/>
  </p:normalViewPr>
  <p:slideViewPr>
    <p:cSldViewPr showGuides="1">
      <p:cViewPr varScale="1">
        <p:scale>
          <a:sx n="89" d="100"/>
          <a:sy n="89" d="100"/>
        </p:scale>
        <p:origin x="-180" y="-96"/>
      </p:cViewPr>
      <p:guideLst>
        <p:guide orient="horz" pos="3838"/>
        <p:guide pos="1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5.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49"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8.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7.fntdata"/><Relationship Id="rId48"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Administrator\Desktop\Alta%20Plana\Text%20Analytics\Text%20Analytics%20Study%202009\SurveySummary_05242009.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Administrator\Desktop\Alta%20Plana\Text%20Analytics\Text%20Analytics%20Study%202009\SurveySummary_05242009.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Documents%20and%20Settings\Administrator\Desktop\Alta%20Plana\Text%20Analytics\Text%20Analytics%20Study%202009\SurveySummary_05242009.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6403483010569625"/>
          <c:y val="3.1073446327683798E-2"/>
          <c:w val="0.32554999881771662"/>
          <c:h val="0.87717269451488566"/>
        </c:manualLayout>
      </c:layout>
      <c:barChart>
        <c:barDir val="bar"/>
        <c:grouping val="clustered"/>
        <c:ser>
          <c:idx val="0"/>
          <c:order val="0"/>
          <c:tx>
            <c:strRef>
              <c:f>'Question 2'!$G$3</c:f>
              <c:strCache>
                <c:ptCount val="1"/>
                <c:pt idx="0">
                  <c:v>Response Frequency</c:v>
                </c:pt>
              </c:strCache>
            </c:strRef>
          </c:tx>
          <c:dLbls>
            <c:spPr>
              <a:solidFill>
                <a:sysClr val="window" lastClr="FFFFFF"/>
              </a:solidFill>
            </c:spPr>
            <c:txPr>
              <a:bodyPr/>
              <a:lstStyle/>
              <a:p>
                <a:pPr>
                  <a:defRPr sz="1200">
                    <a:latin typeface="Consolas" pitchFamily="49" charset="0"/>
                  </a:defRPr>
                </a:pPr>
                <a:endParaRPr lang="en-US"/>
              </a:p>
            </c:txPr>
            <c:showVal val="1"/>
          </c:dLbls>
          <c:cat>
            <c:strRef>
              <c:f>'Question 2'!$F$4:$F$17</c:f>
              <c:strCache>
                <c:ptCount val="14"/>
                <c:pt idx="0">
                  <c:v>Law enforcement</c:v>
                </c:pt>
                <c:pt idx="1">
                  <c:v>Compliance</c:v>
                </c:pt>
                <c:pt idx="2">
                  <c:v>Other</c:v>
                </c:pt>
                <c:pt idx="3">
                  <c:v>Product/service design, quality assurance, or warranty claims</c:v>
                </c:pt>
                <c:pt idx="4">
                  <c:v>E-discovery</c:v>
                </c:pt>
                <c:pt idx="5">
                  <c:v>Financial services</c:v>
                </c:pt>
                <c:pt idx="6">
                  <c:v>Insurance, risk management, or fraud</c:v>
                </c:pt>
                <c:pt idx="7">
                  <c:v>Life sciences or clinical medicine</c:v>
                </c:pt>
                <c:pt idx="8">
                  <c:v>Content management or publishing</c:v>
                </c:pt>
                <c:pt idx="9">
                  <c:v>Customer service</c:v>
                </c:pt>
                <c:pt idx="10">
                  <c:v>Research (not listed)</c:v>
                </c:pt>
                <c:pt idx="11">
                  <c:v>Voice of the Customer / Customer Experience Management</c:v>
                </c:pt>
                <c:pt idx="12">
                  <c:v>Competitive intelligence</c:v>
                </c:pt>
                <c:pt idx="13">
                  <c:v>Brand / product / reputation management</c:v>
                </c:pt>
              </c:strCache>
            </c:strRef>
          </c:cat>
          <c:val>
            <c:numRef>
              <c:f>'Question 2'!$G$4:$G$17</c:f>
              <c:numCache>
                <c:formatCode>0%</c:formatCode>
                <c:ptCount val="14"/>
                <c:pt idx="0">
                  <c:v>6.8000000000000033E-2</c:v>
                </c:pt>
                <c:pt idx="1">
                  <c:v>7.800000000000018E-2</c:v>
                </c:pt>
                <c:pt idx="2">
                  <c:v>0.126</c:v>
                </c:pt>
                <c:pt idx="3">
                  <c:v>0.13600000000000001</c:v>
                </c:pt>
                <c:pt idx="4">
                  <c:v>0.14600000000000021</c:v>
                </c:pt>
                <c:pt idx="5">
                  <c:v>0.14600000000000021</c:v>
                </c:pt>
                <c:pt idx="6">
                  <c:v>0.16500000000000031</c:v>
                </c:pt>
                <c:pt idx="7">
                  <c:v>0.17500000000000004</c:v>
                </c:pt>
                <c:pt idx="8">
                  <c:v>0.19400000000000031</c:v>
                </c:pt>
                <c:pt idx="9">
                  <c:v>0.22300000000000028</c:v>
                </c:pt>
                <c:pt idx="10">
                  <c:v>0.33000000000000274</c:v>
                </c:pt>
                <c:pt idx="11">
                  <c:v>0.33000000000000274</c:v>
                </c:pt>
                <c:pt idx="12">
                  <c:v>0.36900000000000038</c:v>
                </c:pt>
                <c:pt idx="13">
                  <c:v>0.39800000000000291</c:v>
                </c:pt>
              </c:numCache>
            </c:numRef>
          </c:val>
        </c:ser>
        <c:axId val="86951424"/>
        <c:axId val="86953344"/>
      </c:barChart>
      <c:catAx>
        <c:axId val="86951424"/>
        <c:scaling>
          <c:orientation val="minMax"/>
        </c:scaling>
        <c:axPos val="l"/>
        <c:numFmt formatCode="General" sourceLinked="1"/>
        <c:tickLblPos val="nextTo"/>
        <c:txPr>
          <a:bodyPr/>
          <a:lstStyle/>
          <a:p>
            <a:pPr>
              <a:defRPr sz="1400">
                <a:latin typeface="Consolas" pitchFamily="49" charset="0"/>
              </a:defRPr>
            </a:pPr>
            <a:endParaRPr lang="en-US"/>
          </a:p>
        </c:txPr>
        <c:crossAx val="86953344"/>
        <c:crosses val="autoZero"/>
        <c:auto val="1"/>
        <c:lblAlgn val="ctr"/>
        <c:lblOffset val="100"/>
      </c:catAx>
      <c:valAx>
        <c:axId val="86953344"/>
        <c:scaling>
          <c:orientation val="minMax"/>
        </c:scaling>
        <c:axPos val="b"/>
        <c:majorGridlines/>
        <c:numFmt formatCode="0%" sourceLinked="1"/>
        <c:tickLblPos val="nextTo"/>
        <c:crossAx val="86951424"/>
        <c:crosses val="autoZero"/>
        <c:crossBetween val="between"/>
      </c:valAx>
      <c:spPr>
        <a:ln w="3175">
          <a:solidFill>
            <a:schemeClr val="tx1">
              <a:lumMod val="50000"/>
              <a:lumOff val="50000"/>
            </a:schemeClr>
          </a:solidFill>
        </a:ln>
      </c:spPr>
    </c:plotArea>
    <c:plotVisOnly val="1"/>
    <c:dispBlanksAs val="gap"/>
  </c:chart>
  <c:spPr>
    <a:ln>
      <a:noFill/>
    </a:ln>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6403483010569625"/>
          <c:y val="3.1073446327683805E-2"/>
          <c:w val="0.32554999881771673"/>
          <c:h val="0.87717269451488611"/>
        </c:manualLayout>
      </c:layout>
      <c:barChart>
        <c:barDir val="bar"/>
        <c:grouping val="clustered"/>
        <c:ser>
          <c:idx val="0"/>
          <c:order val="0"/>
          <c:tx>
            <c:strRef>
              <c:f>'Question 2'!$G$3</c:f>
              <c:strCache>
                <c:ptCount val="1"/>
                <c:pt idx="0">
                  <c:v>Response Frequency</c:v>
                </c:pt>
              </c:strCache>
            </c:strRef>
          </c:tx>
          <c:dLbls>
            <c:spPr>
              <a:solidFill>
                <a:sysClr val="window" lastClr="FFFFFF"/>
              </a:solidFill>
            </c:spPr>
            <c:txPr>
              <a:bodyPr/>
              <a:lstStyle/>
              <a:p>
                <a:pPr>
                  <a:defRPr sz="700">
                    <a:latin typeface="Consolas" pitchFamily="49" charset="0"/>
                  </a:defRPr>
                </a:pPr>
                <a:endParaRPr lang="en-US"/>
              </a:p>
            </c:txPr>
            <c:showVal val="1"/>
          </c:dLbls>
          <c:cat>
            <c:strRef>
              <c:f>'Question 2'!$F$4:$F$17</c:f>
              <c:strCache>
                <c:ptCount val="14"/>
                <c:pt idx="0">
                  <c:v>Law enforcement</c:v>
                </c:pt>
                <c:pt idx="1">
                  <c:v>Compliance</c:v>
                </c:pt>
                <c:pt idx="2">
                  <c:v>Other</c:v>
                </c:pt>
                <c:pt idx="3">
                  <c:v>Product/service design, quality assurance, or warranty claims</c:v>
                </c:pt>
                <c:pt idx="4">
                  <c:v>E-discovery</c:v>
                </c:pt>
                <c:pt idx="5">
                  <c:v>Financial services</c:v>
                </c:pt>
                <c:pt idx="6">
                  <c:v>Insurance, risk management, or fraud</c:v>
                </c:pt>
                <c:pt idx="7">
                  <c:v>Life sciences or clinical medicine</c:v>
                </c:pt>
                <c:pt idx="8">
                  <c:v>Content management or publishing</c:v>
                </c:pt>
                <c:pt idx="9">
                  <c:v>Customer service</c:v>
                </c:pt>
                <c:pt idx="10">
                  <c:v>Research (not listed)</c:v>
                </c:pt>
                <c:pt idx="11">
                  <c:v>Voice of the Customer / Customer Experience Management</c:v>
                </c:pt>
                <c:pt idx="12">
                  <c:v>Competitive intelligence</c:v>
                </c:pt>
                <c:pt idx="13">
                  <c:v>Brand / product / reputation management</c:v>
                </c:pt>
              </c:strCache>
            </c:strRef>
          </c:cat>
          <c:val>
            <c:numRef>
              <c:f>'Question 2'!$G$4:$G$17</c:f>
              <c:numCache>
                <c:formatCode>0%</c:formatCode>
                <c:ptCount val="14"/>
                <c:pt idx="0">
                  <c:v>6.8000000000000033E-2</c:v>
                </c:pt>
                <c:pt idx="1">
                  <c:v>7.8000000000000139E-2</c:v>
                </c:pt>
                <c:pt idx="2">
                  <c:v>0.126</c:v>
                </c:pt>
                <c:pt idx="3">
                  <c:v>0.13600000000000001</c:v>
                </c:pt>
                <c:pt idx="4">
                  <c:v>0.14600000000000021</c:v>
                </c:pt>
                <c:pt idx="5">
                  <c:v>0.14600000000000021</c:v>
                </c:pt>
                <c:pt idx="6">
                  <c:v>0.16500000000000026</c:v>
                </c:pt>
                <c:pt idx="7">
                  <c:v>0.17500000000000004</c:v>
                </c:pt>
                <c:pt idx="8">
                  <c:v>0.19400000000000026</c:v>
                </c:pt>
                <c:pt idx="9">
                  <c:v>0.22300000000000023</c:v>
                </c:pt>
                <c:pt idx="10">
                  <c:v>0.3300000000000029</c:v>
                </c:pt>
                <c:pt idx="11">
                  <c:v>0.3300000000000029</c:v>
                </c:pt>
                <c:pt idx="12">
                  <c:v>0.36900000000000038</c:v>
                </c:pt>
                <c:pt idx="13">
                  <c:v>0.39800000000000302</c:v>
                </c:pt>
              </c:numCache>
            </c:numRef>
          </c:val>
        </c:ser>
        <c:axId val="87092224"/>
        <c:axId val="87950080"/>
      </c:barChart>
      <c:catAx>
        <c:axId val="87092224"/>
        <c:scaling>
          <c:orientation val="minMax"/>
        </c:scaling>
        <c:axPos val="l"/>
        <c:numFmt formatCode="General" sourceLinked="1"/>
        <c:tickLblPos val="nextTo"/>
        <c:txPr>
          <a:bodyPr/>
          <a:lstStyle/>
          <a:p>
            <a:pPr>
              <a:defRPr sz="800">
                <a:latin typeface="Consolas" pitchFamily="49" charset="0"/>
              </a:defRPr>
            </a:pPr>
            <a:endParaRPr lang="en-US"/>
          </a:p>
        </c:txPr>
        <c:crossAx val="87950080"/>
        <c:crosses val="autoZero"/>
        <c:auto val="1"/>
        <c:lblAlgn val="ctr"/>
        <c:lblOffset val="100"/>
      </c:catAx>
      <c:valAx>
        <c:axId val="87950080"/>
        <c:scaling>
          <c:orientation val="minMax"/>
        </c:scaling>
        <c:axPos val="b"/>
        <c:majorGridlines/>
        <c:numFmt formatCode="0%" sourceLinked="1"/>
        <c:tickLblPos val="nextTo"/>
        <c:crossAx val="87092224"/>
        <c:crosses val="autoZero"/>
        <c:crossBetween val="between"/>
      </c:valAx>
      <c:spPr>
        <a:ln w="3175">
          <a:solidFill>
            <a:schemeClr val="tx1">
              <a:lumMod val="50000"/>
              <a:lumOff val="50000"/>
            </a:schemeClr>
          </a:solidFill>
        </a:ln>
      </c:spPr>
    </c:plotArea>
    <c:plotVisOnly val="1"/>
    <c:dispBlanksAs val="gap"/>
  </c:chart>
  <c:spPr>
    <a:ln>
      <a:noFill/>
    </a:ln>
  </c:sp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58391825831359401"/>
          <c:y val="2.9810228130399376E-2"/>
          <c:w val="0.38423986812925404"/>
          <c:h val="0.88216595100069117"/>
        </c:manualLayout>
      </c:layout>
      <c:barChart>
        <c:barDir val="bar"/>
        <c:grouping val="clustered"/>
        <c:varyColors val="1"/>
        <c:ser>
          <c:idx val="0"/>
          <c:order val="0"/>
          <c:tx>
            <c:strRef>
              <c:f>'Question 13'!$G$3</c:f>
              <c:strCache>
                <c:ptCount val="1"/>
                <c:pt idx="0">
                  <c:v>Percentage</c:v>
                </c:pt>
              </c:strCache>
            </c:strRef>
          </c:tx>
          <c:spPr>
            <a:solidFill>
              <a:srgbClr val="92D050"/>
            </a:solidFill>
          </c:spPr>
          <c:dLbls>
            <c:spPr>
              <a:solidFill>
                <a:schemeClr val="bg1"/>
              </a:solidFill>
              <a:ln>
                <a:noFill/>
              </a:ln>
            </c:spPr>
            <c:txPr>
              <a:bodyPr/>
              <a:lstStyle/>
              <a:p>
                <a:pPr>
                  <a:defRPr sz="1400">
                    <a:latin typeface="Consolas" pitchFamily="49" charset="0"/>
                  </a:defRPr>
                </a:pPr>
                <a:endParaRPr lang="en-US"/>
              </a:p>
            </c:txPr>
            <c:showVal val="1"/>
          </c:dLbls>
          <c:cat>
            <c:strRef>
              <c:f>'Question 13'!$F$4:$F$11</c:f>
              <c:strCache>
                <c:ptCount val="8"/>
                <c:pt idx="0">
                  <c:v>Named entities – people, companies, geographic locations, brands, ticker symbols, etc.</c:v>
                </c:pt>
                <c:pt idx="1">
                  <c:v>Topics and themes</c:v>
                </c:pt>
                <c:pt idx="2">
                  <c:v>Sentiment, opinions, attitudes, emotions</c:v>
                </c:pt>
                <c:pt idx="3">
                  <c:v>Concepts, that is, abstract groups of entities</c:v>
                </c:pt>
                <c:pt idx="4">
                  <c:v>Events, relationships, and/or facts</c:v>
                </c:pt>
                <c:pt idx="5">
                  <c:v>Metadata such as document author, publication date, title, headers, etc.</c:v>
                </c:pt>
                <c:pt idx="6">
                  <c:v>Other entities – phone numbers, e-mail &amp; street addresses</c:v>
                </c:pt>
                <c:pt idx="7">
                  <c:v>Other</c:v>
                </c:pt>
              </c:strCache>
            </c:strRef>
          </c:cat>
          <c:val>
            <c:numRef>
              <c:f>'Question 13'!$G$4:$G$11</c:f>
              <c:numCache>
                <c:formatCode>0%</c:formatCode>
                <c:ptCount val="8"/>
                <c:pt idx="0">
                  <c:v>0.71300000000000163</c:v>
                </c:pt>
                <c:pt idx="1">
                  <c:v>0.65000000000000613</c:v>
                </c:pt>
                <c:pt idx="2">
                  <c:v>0.60000000000000164</c:v>
                </c:pt>
                <c:pt idx="3">
                  <c:v>0.57500000000000162</c:v>
                </c:pt>
                <c:pt idx="4">
                  <c:v>0.55000000000000004</c:v>
                </c:pt>
                <c:pt idx="5">
                  <c:v>0.52500000000000002</c:v>
                </c:pt>
                <c:pt idx="6">
                  <c:v>0.4</c:v>
                </c:pt>
                <c:pt idx="7">
                  <c:v>0.15000000000000024</c:v>
                </c:pt>
              </c:numCache>
            </c:numRef>
          </c:val>
        </c:ser>
        <c:axId val="87991040"/>
        <c:axId val="87992576"/>
      </c:barChart>
      <c:catAx>
        <c:axId val="87991040"/>
        <c:scaling>
          <c:orientation val="minMax"/>
        </c:scaling>
        <c:axPos val="l"/>
        <c:tickLblPos val="nextTo"/>
        <c:txPr>
          <a:bodyPr/>
          <a:lstStyle/>
          <a:p>
            <a:pPr>
              <a:defRPr sz="1400">
                <a:latin typeface="Consolas" pitchFamily="49" charset="0"/>
              </a:defRPr>
            </a:pPr>
            <a:endParaRPr lang="en-US"/>
          </a:p>
        </c:txPr>
        <c:crossAx val="87992576"/>
        <c:crosses val="autoZero"/>
        <c:auto val="1"/>
        <c:lblAlgn val="ctr"/>
        <c:lblOffset val="100"/>
      </c:catAx>
      <c:valAx>
        <c:axId val="87992576"/>
        <c:scaling>
          <c:orientation val="minMax"/>
        </c:scaling>
        <c:axPos val="b"/>
        <c:majorGridlines/>
        <c:numFmt formatCode="0%" sourceLinked="1"/>
        <c:tickLblPos val="nextTo"/>
        <c:crossAx val="87991040"/>
        <c:crosses val="autoZero"/>
        <c:crossBetween val="between"/>
      </c:valAx>
      <c:spPr>
        <a:ln w="3175">
          <a:solidFill>
            <a:schemeClr val="tx1">
              <a:lumMod val="50000"/>
              <a:lumOff val="50000"/>
            </a:schemeClr>
          </a:solidFill>
        </a:ln>
      </c:spPr>
    </c:plotArea>
    <c:plotVisOnly val="1"/>
  </c:chart>
  <c:spPr>
    <a:ln>
      <a:noFill/>
    </a:ln>
  </c:sp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8722" name="Rectangle 2"/>
          <p:cNvSpPr>
            <a:spLocks noGrp="1" noChangeArrowheads="1"/>
          </p:cNvSpPr>
          <p:nvPr>
            <p:ph type="hdr" sz="quarter"/>
          </p:nvPr>
        </p:nvSpPr>
        <p:spPr bwMode="auto">
          <a:xfrm>
            <a:off x="0" y="1"/>
            <a:ext cx="3038786" cy="462162"/>
          </a:xfrm>
          <a:prstGeom prst="rect">
            <a:avLst/>
          </a:prstGeom>
          <a:noFill/>
          <a:ln w="9525">
            <a:noFill/>
            <a:miter lim="800000"/>
            <a:headEnd/>
            <a:tailEnd/>
          </a:ln>
          <a:effectLst/>
        </p:spPr>
        <p:txBody>
          <a:bodyPr vert="horz" wrap="square" lIns="90617" tIns="45309" rIns="90617" bIns="45309" numCol="1" anchor="t" anchorCtr="0" compatLnSpc="1">
            <a:prstTxWarp prst="textNoShape">
              <a:avLst/>
            </a:prstTxWarp>
          </a:bodyPr>
          <a:lstStyle>
            <a:lvl1pPr algn="l" defTabSz="906463">
              <a:defRPr sz="1200">
                <a:latin typeface="Arial" charset="0"/>
              </a:defRPr>
            </a:lvl1pPr>
          </a:lstStyle>
          <a:p>
            <a:pPr>
              <a:defRPr/>
            </a:pPr>
            <a:endParaRPr lang="en-US"/>
          </a:p>
        </p:txBody>
      </p:sp>
      <p:sp>
        <p:nvSpPr>
          <p:cNvPr id="158723" name="Rectangle 3"/>
          <p:cNvSpPr>
            <a:spLocks noGrp="1" noChangeArrowheads="1"/>
          </p:cNvSpPr>
          <p:nvPr>
            <p:ph type="dt" sz="quarter" idx="1"/>
          </p:nvPr>
        </p:nvSpPr>
        <p:spPr bwMode="auto">
          <a:xfrm>
            <a:off x="3969946" y="1"/>
            <a:ext cx="3038785" cy="462162"/>
          </a:xfrm>
          <a:prstGeom prst="rect">
            <a:avLst/>
          </a:prstGeom>
          <a:noFill/>
          <a:ln w="9525">
            <a:noFill/>
            <a:miter lim="800000"/>
            <a:headEnd/>
            <a:tailEnd/>
          </a:ln>
          <a:effectLst/>
        </p:spPr>
        <p:txBody>
          <a:bodyPr vert="horz" wrap="square" lIns="90617" tIns="45309" rIns="90617" bIns="45309" numCol="1" anchor="t" anchorCtr="0" compatLnSpc="1">
            <a:prstTxWarp prst="textNoShape">
              <a:avLst/>
            </a:prstTxWarp>
          </a:bodyPr>
          <a:lstStyle>
            <a:lvl1pPr algn="r" defTabSz="906463">
              <a:defRPr sz="1200">
                <a:latin typeface="Arial" charset="0"/>
              </a:defRPr>
            </a:lvl1pPr>
          </a:lstStyle>
          <a:p>
            <a:pPr>
              <a:defRPr/>
            </a:pPr>
            <a:endParaRPr lang="en-US"/>
          </a:p>
        </p:txBody>
      </p:sp>
      <p:sp>
        <p:nvSpPr>
          <p:cNvPr id="158724" name="Rectangle 4"/>
          <p:cNvSpPr>
            <a:spLocks noGrp="1" noChangeArrowheads="1"/>
          </p:cNvSpPr>
          <p:nvPr>
            <p:ph type="ftr" sz="quarter" idx="2"/>
          </p:nvPr>
        </p:nvSpPr>
        <p:spPr bwMode="auto">
          <a:xfrm>
            <a:off x="0" y="8769262"/>
            <a:ext cx="3038786" cy="462161"/>
          </a:xfrm>
          <a:prstGeom prst="rect">
            <a:avLst/>
          </a:prstGeom>
          <a:noFill/>
          <a:ln w="9525">
            <a:noFill/>
            <a:miter lim="800000"/>
            <a:headEnd/>
            <a:tailEnd/>
          </a:ln>
          <a:effectLst/>
        </p:spPr>
        <p:txBody>
          <a:bodyPr vert="horz" wrap="square" lIns="90617" tIns="45309" rIns="90617" bIns="45309" numCol="1" anchor="b" anchorCtr="0" compatLnSpc="1">
            <a:prstTxWarp prst="textNoShape">
              <a:avLst/>
            </a:prstTxWarp>
          </a:bodyPr>
          <a:lstStyle>
            <a:lvl1pPr algn="l" defTabSz="906463">
              <a:defRPr sz="1200">
                <a:latin typeface="Arial" charset="0"/>
              </a:defRPr>
            </a:lvl1pPr>
          </a:lstStyle>
          <a:p>
            <a:pPr>
              <a:defRPr/>
            </a:pPr>
            <a:endParaRPr lang="en-US"/>
          </a:p>
        </p:txBody>
      </p:sp>
      <p:sp>
        <p:nvSpPr>
          <p:cNvPr id="158725" name="Rectangle 5"/>
          <p:cNvSpPr>
            <a:spLocks noGrp="1" noChangeArrowheads="1"/>
          </p:cNvSpPr>
          <p:nvPr>
            <p:ph type="sldNum" sz="quarter" idx="3"/>
          </p:nvPr>
        </p:nvSpPr>
        <p:spPr bwMode="auto">
          <a:xfrm>
            <a:off x="3969946" y="8769262"/>
            <a:ext cx="3038785" cy="462161"/>
          </a:xfrm>
          <a:prstGeom prst="rect">
            <a:avLst/>
          </a:prstGeom>
          <a:noFill/>
          <a:ln w="9525">
            <a:noFill/>
            <a:miter lim="800000"/>
            <a:headEnd/>
            <a:tailEnd/>
          </a:ln>
          <a:effectLst/>
        </p:spPr>
        <p:txBody>
          <a:bodyPr vert="horz" wrap="square" lIns="90617" tIns="45309" rIns="90617" bIns="45309" numCol="1" anchor="b" anchorCtr="0" compatLnSpc="1">
            <a:prstTxWarp prst="textNoShape">
              <a:avLst/>
            </a:prstTxWarp>
          </a:bodyPr>
          <a:lstStyle>
            <a:lvl1pPr algn="r" defTabSz="906463">
              <a:defRPr sz="1200">
                <a:latin typeface="Arial" charset="0"/>
              </a:defRPr>
            </a:lvl1pPr>
          </a:lstStyle>
          <a:p>
            <a:pPr>
              <a:defRPr/>
            </a:pPr>
            <a:fld id="{DA706258-641F-4BF1-9AA6-D08D3CA140C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
            <a:ext cx="3038786" cy="462162"/>
          </a:xfrm>
          <a:prstGeom prst="rect">
            <a:avLst/>
          </a:prstGeom>
          <a:noFill/>
          <a:ln w="9525">
            <a:noFill/>
            <a:miter lim="800000"/>
            <a:headEnd/>
            <a:tailEnd/>
          </a:ln>
          <a:effectLst/>
        </p:spPr>
        <p:txBody>
          <a:bodyPr vert="horz" wrap="square" lIns="90617" tIns="45309" rIns="90617" bIns="45309" numCol="1" anchor="t" anchorCtr="0" compatLnSpc="1">
            <a:prstTxWarp prst="textNoShape">
              <a:avLst/>
            </a:prstTxWarp>
          </a:bodyPr>
          <a:lstStyle>
            <a:lvl1pPr algn="l" defTabSz="906463">
              <a:defRPr sz="1200">
                <a:latin typeface="Arial" charset="0"/>
              </a:defRPr>
            </a:lvl1pPr>
          </a:lstStyle>
          <a:p>
            <a:pPr>
              <a:defRPr/>
            </a:pPr>
            <a:endParaRPr lang="en-US"/>
          </a:p>
        </p:txBody>
      </p:sp>
      <p:sp>
        <p:nvSpPr>
          <p:cNvPr id="11267" name="Rectangle 3"/>
          <p:cNvSpPr>
            <a:spLocks noGrp="1" noChangeArrowheads="1"/>
          </p:cNvSpPr>
          <p:nvPr>
            <p:ph type="dt" idx="1"/>
          </p:nvPr>
        </p:nvSpPr>
        <p:spPr bwMode="auto">
          <a:xfrm>
            <a:off x="3969946" y="1"/>
            <a:ext cx="3038785" cy="462162"/>
          </a:xfrm>
          <a:prstGeom prst="rect">
            <a:avLst/>
          </a:prstGeom>
          <a:noFill/>
          <a:ln w="9525">
            <a:noFill/>
            <a:miter lim="800000"/>
            <a:headEnd/>
            <a:tailEnd/>
          </a:ln>
          <a:effectLst/>
        </p:spPr>
        <p:txBody>
          <a:bodyPr vert="horz" wrap="square" lIns="90617" tIns="45309" rIns="90617" bIns="45309" numCol="1" anchor="t" anchorCtr="0" compatLnSpc="1">
            <a:prstTxWarp prst="textNoShape">
              <a:avLst/>
            </a:prstTxWarp>
          </a:bodyPr>
          <a:lstStyle>
            <a:lvl1pPr algn="r" defTabSz="906463">
              <a:defRPr sz="1200">
                <a:latin typeface="Arial" charset="0"/>
              </a:defRPr>
            </a:lvl1pPr>
          </a:lstStyle>
          <a:p>
            <a:pPr>
              <a:defRPr/>
            </a:pPr>
            <a:endParaRPr lang="en-US"/>
          </a:p>
        </p:txBody>
      </p:sp>
      <p:sp>
        <p:nvSpPr>
          <p:cNvPr id="36868" name="Rectangle 4"/>
          <p:cNvSpPr>
            <a:spLocks noGrp="1" noRot="1" noChangeAspect="1" noChangeArrowheads="1" noTextEdit="1"/>
          </p:cNvSpPr>
          <p:nvPr>
            <p:ph type="sldImg" idx="2"/>
          </p:nvPr>
        </p:nvSpPr>
        <p:spPr bwMode="auto">
          <a:xfrm>
            <a:off x="1200150" y="692150"/>
            <a:ext cx="4614863" cy="3460750"/>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700874" y="4385370"/>
            <a:ext cx="5608654" cy="4155026"/>
          </a:xfrm>
          <a:prstGeom prst="rect">
            <a:avLst/>
          </a:prstGeom>
          <a:noFill/>
          <a:ln w="9525">
            <a:noFill/>
            <a:miter lim="800000"/>
            <a:headEnd/>
            <a:tailEnd/>
          </a:ln>
          <a:effectLst/>
        </p:spPr>
        <p:txBody>
          <a:bodyPr vert="horz" wrap="square" lIns="90617" tIns="45309" rIns="90617" bIns="45309" numCol="1" anchor="t" anchorCtr="0" compatLnSpc="1">
            <a:prstTxWarp prst="textNoShape">
              <a:avLst/>
            </a:prstTxWarp>
          </a:bodyPr>
          <a:lstStyle/>
          <a:p>
            <a:pPr lvl="0"/>
            <a:r>
              <a:rPr lang="en-US" noProof="0" smtClean="0"/>
              <a:t>Cliquez pour modifier les styles du texte du masque</a:t>
            </a:r>
          </a:p>
          <a:p>
            <a:pPr lvl="1"/>
            <a:r>
              <a:rPr lang="en-US" noProof="0" smtClean="0"/>
              <a:t>Deuxième niveau</a:t>
            </a:r>
          </a:p>
          <a:p>
            <a:pPr lvl="2"/>
            <a:r>
              <a:rPr lang="en-US" noProof="0" smtClean="0"/>
              <a:t>Troisième niveau</a:t>
            </a:r>
          </a:p>
          <a:p>
            <a:pPr lvl="3"/>
            <a:r>
              <a:rPr lang="en-US" noProof="0" smtClean="0"/>
              <a:t>Quatrième niveau</a:t>
            </a:r>
          </a:p>
          <a:p>
            <a:pPr lvl="4"/>
            <a:r>
              <a:rPr lang="en-US" noProof="0" smtClean="0"/>
              <a:t>Cinquième niveau</a:t>
            </a:r>
          </a:p>
        </p:txBody>
      </p:sp>
      <p:sp>
        <p:nvSpPr>
          <p:cNvPr id="11270" name="Rectangle 6"/>
          <p:cNvSpPr>
            <a:spLocks noGrp="1" noChangeArrowheads="1"/>
          </p:cNvSpPr>
          <p:nvPr>
            <p:ph type="ftr" sz="quarter" idx="4"/>
          </p:nvPr>
        </p:nvSpPr>
        <p:spPr bwMode="auto">
          <a:xfrm>
            <a:off x="0" y="8769262"/>
            <a:ext cx="3038786" cy="462161"/>
          </a:xfrm>
          <a:prstGeom prst="rect">
            <a:avLst/>
          </a:prstGeom>
          <a:noFill/>
          <a:ln w="9525">
            <a:noFill/>
            <a:miter lim="800000"/>
            <a:headEnd/>
            <a:tailEnd/>
          </a:ln>
          <a:effectLst/>
        </p:spPr>
        <p:txBody>
          <a:bodyPr vert="horz" wrap="square" lIns="90617" tIns="45309" rIns="90617" bIns="45309" numCol="1" anchor="b" anchorCtr="0" compatLnSpc="1">
            <a:prstTxWarp prst="textNoShape">
              <a:avLst/>
            </a:prstTxWarp>
          </a:bodyPr>
          <a:lstStyle>
            <a:lvl1pPr algn="l" defTabSz="906463">
              <a:defRPr sz="1200">
                <a:latin typeface="Arial" charset="0"/>
              </a:defRPr>
            </a:lvl1pPr>
          </a:lstStyle>
          <a:p>
            <a:pPr>
              <a:defRPr/>
            </a:pPr>
            <a:endParaRPr lang="en-US"/>
          </a:p>
        </p:txBody>
      </p:sp>
      <p:sp>
        <p:nvSpPr>
          <p:cNvPr id="11271" name="Rectangle 7"/>
          <p:cNvSpPr>
            <a:spLocks noGrp="1" noChangeArrowheads="1"/>
          </p:cNvSpPr>
          <p:nvPr>
            <p:ph type="sldNum" sz="quarter" idx="5"/>
          </p:nvPr>
        </p:nvSpPr>
        <p:spPr bwMode="auto">
          <a:xfrm>
            <a:off x="3969946" y="8769262"/>
            <a:ext cx="3038785" cy="462161"/>
          </a:xfrm>
          <a:prstGeom prst="rect">
            <a:avLst/>
          </a:prstGeom>
          <a:noFill/>
          <a:ln w="9525">
            <a:noFill/>
            <a:miter lim="800000"/>
            <a:headEnd/>
            <a:tailEnd/>
          </a:ln>
          <a:effectLst/>
        </p:spPr>
        <p:txBody>
          <a:bodyPr vert="horz" wrap="square" lIns="90617" tIns="45309" rIns="90617" bIns="45309" numCol="1" anchor="b" anchorCtr="0" compatLnSpc="1">
            <a:prstTxWarp prst="textNoShape">
              <a:avLst/>
            </a:prstTxWarp>
          </a:bodyPr>
          <a:lstStyle>
            <a:lvl1pPr algn="r" defTabSz="906463">
              <a:defRPr sz="1200">
                <a:latin typeface="Arial" charset="0"/>
              </a:defRPr>
            </a:lvl1pPr>
          </a:lstStyle>
          <a:p>
            <a:pPr>
              <a:defRPr/>
            </a:pPr>
            <a:fld id="{27B63408-EEC6-47BF-A998-932D6584C31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Rot="1" noChangeAspect="1" noChangeArrowheads="1" noTextEdit="1"/>
          </p:cNvSpPr>
          <p:nvPr>
            <p:ph type="sldImg"/>
          </p:nvPr>
        </p:nvSpPr>
        <p:spPr>
          <a:ln/>
        </p:spPr>
      </p:sp>
      <p:sp>
        <p:nvSpPr>
          <p:cNvPr id="307203"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D4BAE4-7B89-4FB1-A850-EB92F5B50985}"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D4BAE4-7B89-4FB1-A850-EB92F5B50985}"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D4BAE4-7B89-4FB1-A850-EB92F5B50985}"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dirty="0"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dirty="0"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D4BAE4-7B89-4FB1-A850-EB92F5B50985}"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dirty="0"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dirty="0"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D4BAE4-7B89-4FB1-A850-EB92F5B50985}"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D4BAE4-7B89-4FB1-A850-EB92F5B50985}"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dirty="0" smtClean="0">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D4BAE4-7B89-4FB1-A850-EB92F5B50985}"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dirty="0"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7B63408-EEC6-47BF-A998-932D6584C314}"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D4BAE4-7B89-4FB1-A850-EB92F5B50985}"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D4BAE4-7B89-4FB1-A850-EB92F5B50985}"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smtClean="0">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dirty="0"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smtClean="0">
              <a:latin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smtClean="0">
              <a:latin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smtClean="0">
              <a:latin typeface="Arial"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Rot="1" noChangeAspect="1" noChangeArrowheads="1" noTextEdit="1"/>
          </p:cNvSpPr>
          <p:nvPr>
            <p:ph type="sldImg"/>
          </p:nvPr>
        </p:nvSpPr>
        <p:spPr>
          <a:ln/>
        </p:spPr>
      </p:sp>
      <p:sp>
        <p:nvSpPr>
          <p:cNvPr id="313347" name="Rectangle 3"/>
          <p:cNvSpPr>
            <a:spLocks noGrp="1" noChangeArrowheads="1"/>
          </p:cNvSpPr>
          <p:nvPr>
            <p:ph type="body" idx="1"/>
          </p:nvPr>
        </p:nvSpPr>
        <p:spPr>
          <a:noFill/>
          <a:ln/>
        </p:spPr>
        <p:txBody>
          <a:bodyPr/>
          <a:lstStyle/>
          <a:p>
            <a:endParaRPr 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dirty="0"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endParaRPr lang="fr-FR" dirty="0"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D4BAE4-7B89-4FB1-A850-EB92F5B50985}"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D4BAE4-7B89-4FB1-A850-EB92F5B50985}"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D4BAE4-7B89-4FB1-A850-EB92F5B50985}"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D4BAE4-7B89-4FB1-A850-EB92F5B50985}"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61132" name="Picture 12" descr="banc"/>
          <p:cNvPicPr>
            <a:picLocks noChangeAspect="1" noChangeArrowheads="1"/>
          </p:cNvPicPr>
          <p:nvPr userDrawn="1"/>
        </p:nvPicPr>
        <p:blipFill>
          <a:blip r:embed="rId2" cstate="print"/>
          <a:srcRect/>
          <a:stretch>
            <a:fillRect/>
          </a:stretch>
        </p:blipFill>
        <p:spPr bwMode="auto">
          <a:xfrm>
            <a:off x="0" y="0"/>
            <a:ext cx="3995738" cy="2655888"/>
          </a:xfrm>
          <a:prstGeom prst="rect">
            <a:avLst/>
          </a:prstGeom>
          <a:noFill/>
        </p:spPr>
      </p:pic>
      <p:sp>
        <p:nvSpPr>
          <p:cNvPr id="261125" name="Rectangle 5"/>
          <p:cNvSpPr>
            <a:spLocks noGrp="1" noChangeArrowheads="1"/>
          </p:cNvSpPr>
          <p:nvPr>
            <p:ph type="ftr" sz="quarter" idx="3"/>
          </p:nvPr>
        </p:nvSpPr>
        <p:spPr bwMode="auto">
          <a:xfrm>
            <a:off x="3124200" y="6245225"/>
            <a:ext cx="2895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261126" name="Rectangle 6"/>
          <p:cNvSpPr>
            <a:spLocks noGrp="1" noChangeArrowheads="1"/>
          </p:cNvSpPr>
          <p:nvPr>
            <p:ph type="sldNum" sz="quarter" idx="4"/>
          </p:nvPr>
        </p:nvSpPr>
        <p:spPr>
          <a:xfrm>
            <a:off x="6553200" y="6245225"/>
            <a:ext cx="2133600" cy="476250"/>
          </a:xfrm>
          <a:prstGeom prst="rect">
            <a:avLst/>
          </a:prstGeom>
        </p:spPr>
        <p:txBody>
          <a:bodyPr/>
          <a:lstStyle>
            <a:lvl1pPr>
              <a:defRPr>
                <a:latin typeface="Arial" pitchFamily="34" charset="0"/>
              </a:defRPr>
            </a:lvl1pPr>
          </a:lstStyle>
          <a:p>
            <a:fld id="{EAB87DD5-1255-48F5-B397-2AD9FFA6A7E6}" type="slidenum">
              <a:rPr lang="en-US"/>
              <a:pPr/>
              <a:t>‹#›</a:t>
            </a:fld>
            <a:endParaRPr lang="en-US"/>
          </a:p>
        </p:txBody>
      </p:sp>
      <p:sp>
        <p:nvSpPr>
          <p:cNvPr id="261127" name="Rectangle 7"/>
          <p:cNvSpPr>
            <a:spLocks noGrp="1" noChangeArrowheads="1"/>
          </p:cNvSpPr>
          <p:nvPr>
            <p:ph type="ctrTitle"/>
          </p:nvPr>
        </p:nvSpPr>
        <p:spPr>
          <a:xfrm>
            <a:off x="611188" y="2708275"/>
            <a:ext cx="6697662" cy="935038"/>
          </a:xfrm>
        </p:spPr>
        <p:txBody>
          <a:bodyPr/>
          <a:lstStyle>
            <a:lvl1pPr>
              <a:defRPr sz="3600"/>
            </a:lvl1pPr>
          </a:lstStyle>
          <a:p>
            <a:r>
              <a:rPr lang="en-US"/>
              <a:t>Click to edit Master title style</a:t>
            </a:r>
          </a:p>
        </p:txBody>
      </p:sp>
      <p:pic>
        <p:nvPicPr>
          <p:cNvPr id="261131" name="Picture 11" descr="logo TUC09big"/>
          <p:cNvPicPr>
            <a:picLocks noChangeAspect="1" noChangeArrowheads="1"/>
          </p:cNvPicPr>
          <p:nvPr userDrawn="1"/>
        </p:nvPicPr>
        <p:blipFill>
          <a:blip r:embed="rId3" cstate="print"/>
          <a:srcRect/>
          <a:stretch>
            <a:fillRect/>
          </a:stretch>
        </p:blipFill>
        <p:spPr bwMode="auto">
          <a:xfrm>
            <a:off x="4140200" y="977900"/>
            <a:ext cx="4824413" cy="700088"/>
          </a:xfrm>
          <a:prstGeom prst="rect">
            <a:avLst/>
          </a:prstGeom>
          <a:noFill/>
        </p:spPr>
      </p:pic>
      <p:sp>
        <p:nvSpPr>
          <p:cNvPr id="261134" name="Rectangle 14"/>
          <p:cNvSpPr>
            <a:spLocks noChangeArrowheads="1"/>
          </p:cNvSpPr>
          <p:nvPr userDrawn="1"/>
        </p:nvSpPr>
        <p:spPr bwMode="auto">
          <a:xfrm>
            <a:off x="0" y="2636838"/>
            <a:ext cx="9144000" cy="1152525"/>
          </a:xfrm>
          <a:prstGeom prst="rect">
            <a:avLst/>
          </a:prstGeom>
          <a:gradFill rotWithShape="1">
            <a:gsLst>
              <a:gs pos="0">
                <a:srgbClr val="B2B2B2"/>
              </a:gs>
              <a:gs pos="100000">
                <a:srgbClr val="B2B2B2">
                  <a:gamma/>
                  <a:shade val="82745"/>
                  <a:invGamma/>
                </a:srgbClr>
              </a:gs>
            </a:gsLst>
            <a:lin ang="5400000" scaled="1"/>
          </a:gradFill>
          <a:ln w="9525" algn="ctr">
            <a:noFill/>
            <a:miter lim="800000"/>
            <a:headEnd/>
            <a:tailEnd/>
          </a:ln>
          <a:effectLst/>
        </p:spPr>
        <p:txBody>
          <a:bodyPr wrap="none" anchor="ct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284663" y="6381750"/>
            <a:ext cx="2133600" cy="476250"/>
          </a:xfrm>
          <a:prstGeom prst="rect">
            <a:avLst/>
          </a:prstGeom>
        </p:spPr>
        <p:txBody>
          <a:bodyPr/>
          <a:lstStyle>
            <a:lvl1pPr>
              <a:defRPr/>
            </a:lvl1pPr>
          </a:lstStyle>
          <a:p>
            <a:fld id="{97D7ACB6-5CAB-4040-9015-B2E2096AB6A6}" type="datetime1">
              <a:rPr lang="en-US"/>
              <a:pPr/>
              <a:t>7/11/2009</a:t>
            </a:fld>
            <a:endParaRPr lang="en-US"/>
          </a:p>
        </p:txBody>
      </p:sp>
      <p:sp>
        <p:nvSpPr>
          <p:cNvPr id="5" name="Slide Number Placeholder 4"/>
          <p:cNvSpPr>
            <a:spLocks noGrp="1"/>
          </p:cNvSpPr>
          <p:nvPr>
            <p:ph type="sldNum" sz="quarter" idx="11"/>
          </p:nvPr>
        </p:nvSpPr>
        <p:spPr>
          <a:xfrm>
            <a:off x="6553200" y="6245225"/>
            <a:ext cx="2133600" cy="476250"/>
          </a:xfrm>
          <a:prstGeom prst="rect">
            <a:avLst/>
          </a:prstGeom>
        </p:spPr>
        <p:txBody>
          <a:bodyPr/>
          <a:lstStyle>
            <a:lvl1pPr>
              <a:defRPr/>
            </a:lvl1pPr>
          </a:lstStyle>
          <a:p>
            <a:fld id="{CD091590-3516-4E97-877E-D1C04E457197}"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1338" y="277813"/>
            <a:ext cx="2144712" cy="56721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281738" cy="56721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284663" y="6381750"/>
            <a:ext cx="2133600" cy="476250"/>
          </a:xfrm>
          <a:prstGeom prst="rect">
            <a:avLst/>
          </a:prstGeom>
        </p:spPr>
        <p:txBody>
          <a:bodyPr/>
          <a:lstStyle>
            <a:lvl1pPr>
              <a:defRPr/>
            </a:lvl1pPr>
          </a:lstStyle>
          <a:p>
            <a:fld id="{092CD91D-54DF-4AF2-B3C4-273B01B44EE6}" type="datetime1">
              <a:rPr lang="en-US"/>
              <a:pPr/>
              <a:t>7/11/2009</a:t>
            </a:fld>
            <a:endParaRPr lang="en-US"/>
          </a:p>
        </p:txBody>
      </p:sp>
      <p:sp>
        <p:nvSpPr>
          <p:cNvPr id="5" name="Slide Number Placeholder 4"/>
          <p:cNvSpPr>
            <a:spLocks noGrp="1"/>
          </p:cNvSpPr>
          <p:nvPr>
            <p:ph type="sldNum" sz="quarter" idx="11"/>
          </p:nvPr>
        </p:nvSpPr>
        <p:spPr>
          <a:xfrm>
            <a:off x="6553200" y="6245225"/>
            <a:ext cx="2133600" cy="476250"/>
          </a:xfrm>
          <a:prstGeom prst="rect">
            <a:avLst/>
          </a:prstGeom>
        </p:spPr>
        <p:txBody>
          <a:bodyPr/>
          <a:lstStyle>
            <a:lvl1pPr>
              <a:defRPr/>
            </a:lvl1pPr>
          </a:lstStyle>
          <a:p>
            <a:fld id="{C72BDFE4-C67B-4C84-A967-612BA8192AF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6" name="Picture 5"/>
          <p:cNvPicPr preferRelativeResize="0">
            <a:picLocks noChangeAspect="1"/>
          </p:cNvPicPr>
          <p:nvPr userDrawn="1"/>
        </p:nvPicPr>
        <p:blipFill>
          <a:blip r:embed="rId2" cstate="print"/>
          <a:srcRect/>
          <a:stretch>
            <a:fillRect/>
          </a:stretch>
        </p:blipFill>
        <p:spPr bwMode="auto">
          <a:xfrm>
            <a:off x="7215207" y="6308725"/>
            <a:ext cx="1357322" cy="452441"/>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a:xfrm>
            <a:off x="4284663" y="6381750"/>
            <a:ext cx="2133600" cy="476250"/>
          </a:xfrm>
          <a:prstGeom prst="rect">
            <a:avLst/>
          </a:prstGeom>
        </p:spPr>
        <p:txBody>
          <a:bodyPr/>
          <a:lstStyle>
            <a:lvl1pPr>
              <a:defRPr/>
            </a:lvl1pPr>
          </a:lstStyle>
          <a:p>
            <a:fld id="{2FEA0977-ED8D-49F9-893D-008EFC32240D}" type="datetime1">
              <a:rPr lang="en-US"/>
              <a:pPr/>
              <a:t>7/11/2009</a:t>
            </a:fld>
            <a:endParaRPr lang="en-US"/>
          </a:p>
        </p:txBody>
      </p:sp>
      <p:sp>
        <p:nvSpPr>
          <p:cNvPr id="5" name="Slide Number Placeholder 4"/>
          <p:cNvSpPr>
            <a:spLocks noGrp="1"/>
          </p:cNvSpPr>
          <p:nvPr>
            <p:ph type="sldNum" sz="quarter" idx="11"/>
          </p:nvPr>
        </p:nvSpPr>
        <p:spPr>
          <a:xfrm>
            <a:off x="6553200" y="6245225"/>
            <a:ext cx="2133600" cy="476250"/>
          </a:xfrm>
          <a:prstGeom prst="rect">
            <a:avLst/>
          </a:prstGeom>
        </p:spPr>
        <p:txBody>
          <a:bodyPr/>
          <a:lstStyle>
            <a:lvl1pPr>
              <a:defRPr/>
            </a:lvl1pPr>
          </a:lstStyle>
          <a:p>
            <a:fld id="{F27359BF-08BB-4C41-A47A-504A8EA32584}"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284663" y="6381750"/>
            <a:ext cx="2133600" cy="476250"/>
          </a:xfrm>
          <a:prstGeom prst="rect">
            <a:avLst/>
          </a:prstGeom>
        </p:spPr>
        <p:txBody>
          <a:bodyPr/>
          <a:lstStyle>
            <a:lvl1pPr>
              <a:defRPr/>
            </a:lvl1pPr>
          </a:lstStyle>
          <a:p>
            <a:fld id="{8716423F-8A97-4D46-9472-7A4075252EC0}" type="datetime1">
              <a:rPr lang="en-US"/>
              <a:pPr/>
              <a:t>7/11/2009</a:t>
            </a:fld>
            <a:endParaRPr lang="en-US"/>
          </a:p>
        </p:txBody>
      </p:sp>
      <p:sp>
        <p:nvSpPr>
          <p:cNvPr id="6" name="Slide Number Placeholder 5"/>
          <p:cNvSpPr>
            <a:spLocks noGrp="1"/>
          </p:cNvSpPr>
          <p:nvPr>
            <p:ph type="sldNum" sz="quarter" idx="11"/>
          </p:nvPr>
        </p:nvSpPr>
        <p:spPr>
          <a:xfrm>
            <a:off x="6553200" y="6245225"/>
            <a:ext cx="2133600" cy="476250"/>
          </a:xfrm>
          <a:prstGeom prst="rect">
            <a:avLst/>
          </a:prstGeom>
        </p:spPr>
        <p:txBody>
          <a:bodyPr/>
          <a:lstStyle>
            <a:lvl1pPr>
              <a:defRPr/>
            </a:lvl1pPr>
          </a:lstStyle>
          <a:p>
            <a:fld id="{4E34FE22-F5D0-458C-A16D-23910A060AF1}"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284663" y="6381750"/>
            <a:ext cx="2133600" cy="476250"/>
          </a:xfrm>
          <a:prstGeom prst="rect">
            <a:avLst/>
          </a:prstGeom>
        </p:spPr>
        <p:txBody>
          <a:bodyPr/>
          <a:lstStyle>
            <a:lvl1pPr>
              <a:defRPr/>
            </a:lvl1pPr>
          </a:lstStyle>
          <a:p>
            <a:fld id="{3572C9E4-D6EA-4079-9D5C-E038169075EA}" type="datetime1">
              <a:rPr lang="en-US"/>
              <a:pPr/>
              <a:t>7/11/2009</a:t>
            </a:fld>
            <a:endParaRPr lang="en-US"/>
          </a:p>
        </p:txBody>
      </p:sp>
      <p:sp>
        <p:nvSpPr>
          <p:cNvPr id="8" name="Slide Number Placeholder 7"/>
          <p:cNvSpPr>
            <a:spLocks noGrp="1"/>
          </p:cNvSpPr>
          <p:nvPr>
            <p:ph type="sldNum" sz="quarter" idx="11"/>
          </p:nvPr>
        </p:nvSpPr>
        <p:spPr>
          <a:xfrm>
            <a:off x="6553200" y="6245225"/>
            <a:ext cx="2133600" cy="476250"/>
          </a:xfrm>
          <a:prstGeom prst="rect">
            <a:avLst/>
          </a:prstGeom>
        </p:spPr>
        <p:txBody>
          <a:bodyPr/>
          <a:lstStyle>
            <a:lvl1pPr>
              <a:defRPr/>
            </a:lvl1pPr>
          </a:lstStyle>
          <a:p>
            <a:fld id="{685FEC07-B137-485B-941E-7F23B64225E4}"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284663" y="6381750"/>
            <a:ext cx="2133600" cy="476250"/>
          </a:xfrm>
          <a:prstGeom prst="rect">
            <a:avLst/>
          </a:prstGeom>
        </p:spPr>
        <p:txBody>
          <a:bodyPr/>
          <a:lstStyle>
            <a:lvl1pPr>
              <a:defRPr/>
            </a:lvl1pPr>
          </a:lstStyle>
          <a:p>
            <a:fld id="{3CA68C19-BFFB-4D39-875F-21DED67C4E75}" type="datetime1">
              <a:rPr lang="en-US"/>
              <a:pPr/>
              <a:t>7/11/2009</a:t>
            </a:fld>
            <a:endParaRPr lang="en-US"/>
          </a:p>
        </p:txBody>
      </p:sp>
      <p:sp>
        <p:nvSpPr>
          <p:cNvPr id="4" name="Slide Number Placeholder 3"/>
          <p:cNvSpPr>
            <a:spLocks noGrp="1"/>
          </p:cNvSpPr>
          <p:nvPr>
            <p:ph type="sldNum" sz="quarter" idx="11"/>
          </p:nvPr>
        </p:nvSpPr>
        <p:spPr>
          <a:xfrm>
            <a:off x="6553200" y="6245225"/>
            <a:ext cx="2133600" cy="476250"/>
          </a:xfrm>
          <a:prstGeom prst="rect">
            <a:avLst/>
          </a:prstGeom>
        </p:spPr>
        <p:txBody>
          <a:bodyPr/>
          <a:lstStyle>
            <a:lvl1pPr>
              <a:defRPr/>
            </a:lvl1pPr>
          </a:lstStyle>
          <a:p>
            <a:fld id="{F4D79CA6-E4A2-4073-8449-FA566BA7E7F0}"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284663" y="6381750"/>
            <a:ext cx="2133600" cy="476250"/>
          </a:xfrm>
          <a:prstGeom prst="rect">
            <a:avLst/>
          </a:prstGeom>
        </p:spPr>
        <p:txBody>
          <a:bodyPr/>
          <a:lstStyle>
            <a:lvl1pPr>
              <a:defRPr/>
            </a:lvl1pPr>
          </a:lstStyle>
          <a:p>
            <a:fld id="{108DC29E-8CB1-4C7B-9057-3FECBA788478}" type="datetime1">
              <a:rPr lang="en-US"/>
              <a:pPr/>
              <a:t>7/11/2009</a:t>
            </a:fld>
            <a:endParaRPr lang="en-US"/>
          </a:p>
        </p:txBody>
      </p:sp>
      <p:sp>
        <p:nvSpPr>
          <p:cNvPr id="3" name="Slide Number Placeholder 2"/>
          <p:cNvSpPr>
            <a:spLocks noGrp="1"/>
          </p:cNvSpPr>
          <p:nvPr>
            <p:ph type="sldNum" sz="quarter" idx="11"/>
          </p:nvPr>
        </p:nvSpPr>
        <p:spPr>
          <a:xfrm>
            <a:off x="6553200" y="6245225"/>
            <a:ext cx="2133600" cy="476250"/>
          </a:xfrm>
          <a:prstGeom prst="rect">
            <a:avLst/>
          </a:prstGeom>
        </p:spPr>
        <p:txBody>
          <a:bodyPr/>
          <a:lstStyle>
            <a:lvl1pPr>
              <a:defRPr/>
            </a:lvl1pPr>
          </a:lstStyle>
          <a:p>
            <a:fld id="{ADC51CB8-3BCB-48BB-B487-DA9D6440A385}"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284663" y="6381750"/>
            <a:ext cx="2133600" cy="476250"/>
          </a:xfrm>
          <a:prstGeom prst="rect">
            <a:avLst/>
          </a:prstGeom>
        </p:spPr>
        <p:txBody>
          <a:bodyPr/>
          <a:lstStyle>
            <a:lvl1pPr>
              <a:defRPr/>
            </a:lvl1pPr>
          </a:lstStyle>
          <a:p>
            <a:fld id="{DE743530-7478-4C17-84D3-32F660C2CBB3}" type="datetime1">
              <a:rPr lang="en-US"/>
              <a:pPr/>
              <a:t>7/11/2009</a:t>
            </a:fld>
            <a:endParaRPr lang="en-US"/>
          </a:p>
        </p:txBody>
      </p:sp>
      <p:sp>
        <p:nvSpPr>
          <p:cNvPr id="6" name="Slide Number Placeholder 5"/>
          <p:cNvSpPr>
            <a:spLocks noGrp="1"/>
          </p:cNvSpPr>
          <p:nvPr>
            <p:ph type="sldNum" sz="quarter" idx="11"/>
          </p:nvPr>
        </p:nvSpPr>
        <p:spPr>
          <a:xfrm>
            <a:off x="6553200" y="6245225"/>
            <a:ext cx="2133600" cy="476250"/>
          </a:xfrm>
          <a:prstGeom prst="rect">
            <a:avLst/>
          </a:prstGeom>
        </p:spPr>
        <p:txBody>
          <a:bodyPr/>
          <a:lstStyle>
            <a:lvl1pPr>
              <a:defRPr/>
            </a:lvl1pPr>
          </a:lstStyle>
          <a:p>
            <a:fld id="{8A60B1F1-3451-4379-9C24-B52C66B6414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284663" y="6381750"/>
            <a:ext cx="2133600" cy="476250"/>
          </a:xfrm>
          <a:prstGeom prst="rect">
            <a:avLst/>
          </a:prstGeom>
        </p:spPr>
        <p:txBody>
          <a:bodyPr/>
          <a:lstStyle>
            <a:lvl1pPr>
              <a:defRPr/>
            </a:lvl1pPr>
          </a:lstStyle>
          <a:p>
            <a:fld id="{B440D724-C29B-4B84-99E1-3FB119148440}" type="datetime1">
              <a:rPr lang="en-US"/>
              <a:pPr/>
              <a:t>7/11/2009</a:t>
            </a:fld>
            <a:endParaRPr lang="en-US"/>
          </a:p>
        </p:txBody>
      </p:sp>
      <p:sp>
        <p:nvSpPr>
          <p:cNvPr id="6" name="Slide Number Placeholder 5"/>
          <p:cNvSpPr>
            <a:spLocks noGrp="1"/>
          </p:cNvSpPr>
          <p:nvPr>
            <p:ph type="sldNum" sz="quarter" idx="11"/>
          </p:nvPr>
        </p:nvSpPr>
        <p:spPr>
          <a:xfrm>
            <a:off x="6553200" y="6245225"/>
            <a:ext cx="2133600" cy="476250"/>
          </a:xfrm>
          <a:prstGeom prst="rect">
            <a:avLst/>
          </a:prstGeom>
        </p:spPr>
        <p:txBody>
          <a:bodyPr/>
          <a:lstStyle>
            <a:lvl1pPr>
              <a:defRPr/>
            </a:lvl1pPr>
          </a:lstStyle>
          <a:p>
            <a:fld id="{794CA706-8881-4A5A-A02F-9F798F95F4E2}"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0107" name="Rectangle 11"/>
          <p:cNvSpPr>
            <a:spLocks noChangeArrowheads="1"/>
          </p:cNvSpPr>
          <p:nvPr userDrawn="1"/>
        </p:nvSpPr>
        <p:spPr bwMode="auto">
          <a:xfrm>
            <a:off x="0" y="0"/>
            <a:ext cx="9144000" cy="1100138"/>
          </a:xfrm>
          <a:prstGeom prst="rect">
            <a:avLst/>
          </a:prstGeom>
          <a:gradFill rotWithShape="1">
            <a:gsLst>
              <a:gs pos="0">
                <a:srgbClr val="B2B2B2"/>
              </a:gs>
              <a:gs pos="100000">
                <a:srgbClr val="B2B2B2">
                  <a:gamma/>
                  <a:shade val="82745"/>
                  <a:invGamma/>
                </a:srgbClr>
              </a:gs>
            </a:gsLst>
            <a:lin ang="5400000" scaled="1"/>
          </a:gradFill>
          <a:ln w="9525" algn="ctr">
            <a:noFill/>
            <a:miter lim="800000"/>
            <a:headEnd/>
            <a:tailEnd/>
          </a:ln>
          <a:effectLst/>
        </p:spPr>
        <p:txBody>
          <a:bodyPr wrap="none" anchor="ctr"/>
          <a:lstStyle/>
          <a:p>
            <a:endParaRPr lang="en-US"/>
          </a:p>
        </p:txBody>
      </p:sp>
      <p:sp>
        <p:nvSpPr>
          <p:cNvPr id="260100" name="Rectangle 4"/>
          <p:cNvSpPr>
            <a:spLocks noGrp="1" noChangeArrowheads="1"/>
          </p:cNvSpPr>
          <p:nvPr>
            <p:ph type="body" idx="1"/>
          </p:nvPr>
        </p:nvSpPr>
        <p:spPr bwMode="auto">
          <a:xfrm>
            <a:off x="457200" y="1600200"/>
            <a:ext cx="8229600" cy="43497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Bullet #1</a:t>
            </a:r>
          </a:p>
          <a:p>
            <a:pPr lvl="1"/>
            <a:r>
              <a:rPr lang="en-US" smtClean="0"/>
              <a:t>Sub-bullet #1.1</a:t>
            </a:r>
          </a:p>
          <a:p>
            <a:pPr lvl="1"/>
            <a:r>
              <a:rPr lang="en-US" smtClean="0"/>
              <a:t>Sub-bullet #1.2</a:t>
            </a:r>
          </a:p>
          <a:p>
            <a:pPr lvl="0"/>
            <a:r>
              <a:rPr lang="en-US" smtClean="0"/>
              <a:t>Bullet #2</a:t>
            </a:r>
          </a:p>
          <a:p>
            <a:pPr lvl="1"/>
            <a:r>
              <a:rPr lang="en-US" smtClean="0"/>
              <a:t>Sub-bullet #2.1</a:t>
            </a:r>
          </a:p>
          <a:p>
            <a:pPr lvl="1"/>
            <a:r>
              <a:rPr lang="en-US" smtClean="0"/>
              <a:t>Sub-bullet #3.2</a:t>
            </a:r>
          </a:p>
          <a:p>
            <a:pPr lvl="2"/>
            <a:r>
              <a:rPr lang="en-US" smtClean="0"/>
              <a:t>		Third level</a:t>
            </a:r>
          </a:p>
          <a:p>
            <a:pPr lvl="3"/>
            <a:r>
              <a:rPr lang="en-US" smtClean="0"/>
              <a:t>Fourth level</a:t>
            </a:r>
          </a:p>
          <a:p>
            <a:pPr lvl="4"/>
            <a:r>
              <a:rPr lang="en-US" smtClean="0"/>
              <a:t>Fifth level</a:t>
            </a:r>
          </a:p>
        </p:txBody>
      </p:sp>
      <p:sp>
        <p:nvSpPr>
          <p:cNvPr id="260104" name="Rectangle 8"/>
          <p:cNvSpPr>
            <a:spLocks noGrp="1" noChangeArrowheads="1"/>
          </p:cNvSpPr>
          <p:nvPr>
            <p:ph type="title"/>
          </p:nvPr>
        </p:nvSpPr>
        <p:spPr bwMode="auto">
          <a:xfrm>
            <a:off x="1763713" y="277813"/>
            <a:ext cx="7272337" cy="5095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pic>
        <p:nvPicPr>
          <p:cNvPr id="260105" name="Picture 9" descr="logo TUC09big"/>
          <p:cNvPicPr>
            <a:picLocks noChangeAspect="1" noChangeArrowheads="1"/>
          </p:cNvPicPr>
          <p:nvPr userDrawn="1"/>
        </p:nvPicPr>
        <p:blipFill>
          <a:blip r:embed="rId13" cstate="print"/>
          <a:srcRect/>
          <a:stretch>
            <a:fillRect/>
          </a:stretch>
        </p:blipFill>
        <p:spPr bwMode="auto">
          <a:xfrm>
            <a:off x="179388" y="6396038"/>
            <a:ext cx="1944687" cy="282575"/>
          </a:xfrm>
          <a:prstGeom prst="rect">
            <a:avLst/>
          </a:prstGeom>
          <a:noFill/>
        </p:spPr>
      </p:pic>
      <p:pic>
        <p:nvPicPr>
          <p:cNvPr id="260106" name="Picture 10" descr="banc"/>
          <p:cNvPicPr>
            <a:picLocks noChangeAspect="1" noChangeArrowheads="1"/>
          </p:cNvPicPr>
          <p:nvPr userDrawn="1"/>
        </p:nvPicPr>
        <p:blipFill>
          <a:blip r:embed="rId14" cstate="print"/>
          <a:srcRect/>
          <a:stretch>
            <a:fillRect/>
          </a:stretch>
        </p:blipFill>
        <p:spPr bwMode="auto">
          <a:xfrm>
            <a:off x="0" y="-26988"/>
            <a:ext cx="1692275" cy="1125538"/>
          </a:xfrm>
          <a:prstGeom prst="rect">
            <a:avLst/>
          </a:prstGeom>
          <a:noFill/>
        </p:spPr>
      </p:pic>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iming>
    <p:tnLst>
      <p:par>
        <p:cTn id="1" dur="indefinite" restart="never" nodeType="tmRoot"/>
      </p:par>
    </p:tnLst>
  </p:timing>
  <p:hf hdr="0" ftr="0" dt="0"/>
  <p:txStyles>
    <p:titleStyle>
      <a:lvl1pPr algn="l" rtl="0" fontAlgn="base">
        <a:spcBef>
          <a:spcPct val="0"/>
        </a:spcBef>
        <a:spcAft>
          <a:spcPct val="0"/>
        </a:spcAft>
        <a:defRPr sz="3200">
          <a:solidFill>
            <a:schemeClr val="bg1"/>
          </a:solidFill>
          <a:latin typeface="+mj-lt"/>
          <a:ea typeface="+mj-ea"/>
          <a:cs typeface="+mj-cs"/>
        </a:defRPr>
      </a:lvl1pPr>
      <a:lvl2pPr algn="l" rtl="0" fontAlgn="base">
        <a:spcBef>
          <a:spcPct val="0"/>
        </a:spcBef>
        <a:spcAft>
          <a:spcPct val="0"/>
        </a:spcAft>
        <a:defRPr sz="3200">
          <a:solidFill>
            <a:schemeClr val="bg1"/>
          </a:solidFill>
          <a:latin typeface="Calibri" pitchFamily="34" charset="0"/>
        </a:defRPr>
      </a:lvl2pPr>
      <a:lvl3pPr algn="l" rtl="0" fontAlgn="base">
        <a:spcBef>
          <a:spcPct val="0"/>
        </a:spcBef>
        <a:spcAft>
          <a:spcPct val="0"/>
        </a:spcAft>
        <a:defRPr sz="3200">
          <a:solidFill>
            <a:schemeClr val="bg1"/>
          </a:solidFill>
          <a:latin typeface="Calibri" pitchFamily="34" charset="0"/>
        </a:defRPr>
      </a:lvl3pPr>
      <a:lvl4pPr algn="l" rtl="0" fontAlgn="base">
        <a:spcBef>
          <a:spcPct val="0"/>
        </a:spcBef>
        <a:spcAft>
          <a:spcPct val="0"/>
        </a:spcAft>
        <a:defRPr sz="3200">
          <a:solidFill>
            <a:schemeClr val="bg1"/>
          </a:solidFill>
          <a:latin typeface="Calibri" pitchFamily="34" charset="0"/>
        </a:defRPr>
      </a:lvl4pPr>
      <a:lvl5pPr algn="l" rtl="0" fontAlgn="base">
        <a:spcBef>
          <a:spcPct val="0"/>
        </a:spcBef>
        <a:spcAft>
          <a:spcPct val="0"/>
        </a:spcAft>
        <a:defRPr sz="3200">
          <a:solidFill>
            <a:schemeClr val="bg1"/>
          </a:solidFill>
          <a:latin typeface="Calibri" pitchFamily="34" charset="0"/>
        </a:defRPr>
      </a:lvl5pPr>
      <a:lvl6pPr marL="457200" algn="l" rtl="0" fontAlgn="base">
        <a:spcBef>
          <a:spcPct val="0"/>
        </a:spcBef>
        <a:spcAft>
          <a:spcPct val="0"/>
        </a:spcAft>
        <a:defRPr sz="3200">
          <a:solidFill>
            <a:schemeClr val="bg1"/>
          </a:solidFill>
          <a:latin typeface="Calibri" pitchFamily="34" charset="0"/>
        </a:defRPr>
      </a:lvl6pPr>
      <a:lvl7pPr marL="914400" algn="l" rtl="0" fontAlgn="base">
        <a:spcBef>
          <a:spcPct val="0"/>
        </a:spcBef>
        <a:spcAft>
          <a:spcPct val="0"/>
        </a:spcAft>
        <a:defRPr sz="3200">
          <a:solidFill>
            <a:schemeClr val="bg1"/>
          </a:solidFill>
          <a:latin typeface="Calibri" pitchFamily="34" charset="0"/>
        </a:defRPr>
      </a:lvl7pPr>
      <a:lvl8pPr marL="1371600" algn="l" rtl="0" fontAlgn="base">
        <a:spcBef>
          <a:spcPct val="0"/>
        </a:spcBef>
        <a:spcAft>
          <a:spcPct val="0"/>
        </a:spcAft>
        <a:defRPr sz="3200">
          <a:solidFill>
            <a:schemeClr val="bg1"/>
          </a:solidFill>
          <a:latin typeface="Calibri" pitchFamily="34" charset="0"/>
        </a:defRPr>
      </a:lvl8pPr>
      <a:lvl9pPr marL="1828800" algn="l" rtl="0" fontAlgn="base">
        <a:spcBef>
          <a:spcPct val="0"/>
        </a:spcBef>
        <a:spcAft>
          <a:spcPct val="0"/>
        </a:spcAft>
        <a:defRPr sz="3200">
          <a:solidFill>
            <a:schemeClr val="bg1"/>
          </a:solidFill>
          <a:latin typeface="Calibri" pitchFamily="34" charset="0"/>
        </a:defRPr>
      </a:lvl9pPr>
    </p:titleStyle>
    <p:bodyStyle>
      <a:lvl1pPr marL="457200" indent="-457200" algn="l" rtl="0" fontAlgn="base">
        <a:spcBef>
          <a:spcPct val="25000"/>
        </a:spcBef>
        <a:spcAft>
          <a:spcPct val="10000"/>
        </a:spcAft>
        <a:buClr>
          <a:srgbClr val="FF9900"/>
        </a:buClr>
        <a:buFont typeface="Wingdings" pitchFamily="2" charset="2"/>
        <a:buChar char="v"/>
        <a:defRPr sz="2800">
          <a:solidFill>
            <a:schemeClr val="tx1"/>
          </a:solidFill>
          <a:latin typeface="+mn-lt"/>
          <a:ea typeface="+mn-ea"/>
          <a:cs typeface="+mn-cs"/>
        </a:defRPr>
      </a:lvl1pPr>
      <a:lvl2pPr marL="901700" indent="-265113" algn="l" rtl="0" fontAlgn="base">
        <a:spcBef>
          <a:spcPct val="20000"/>
        </a:spcBef>
        <a:spcAft>
          <a:spcPct val="0"/>
        </a:spcAft>
        <a:buClr>
          <a:srgbClr val="FF9900"/>
        </a:buClr>
        <a:buChar char="•"/>
        <a:defRPr sz="2400">
          <a:solidFill>
            <a:srgbClr val="4D4D4D"/>
          </a:solidFill>
          <a:latin typeface="+mn-lt"/>
        </a:defRPr>
      </a:lvl2pPr>
      <a:lvl3pPr marL="1768475" indent="-327025" algn="l" rtl="0" fontAlgn="base">
        <a:spcBef>
          <a:spcPct val="20000"/>
        </a:spcBef>
        <a:spcAft>
          <a:spcPct val="0"/>
        </a:spcAft>
        <a:defRPr i="1">
          <a:solidFill>
            <a:srgbClr val="FF9900"/>
          </a:solidFill>
          <a:latin typeface="Tahoma" pitchFamily="34" charset="0"/>
        </a:defRPr>
      </a:lvl3pPr>
      <a:lvl4pPr marL="2144713" indent="-7938" algn="l" rtl="0" fontAlgn="base">
        <a:spcBef>
          <a:spcPct val="20000"/>
        </a:spcBef>
        <a:spcAft>
          <a:spcPct val="0"/>
        </a:spcAft>
        <a:buChar char="–"/>
        <a:defRPr sz="2000">
          <a:solidFill>
            <a:schemeClr val="tx1"/>
          </a:solidFill>
          <a:latin typeface="Arial" pitchFamily="34" charset="0"/>
        </a:defRPr>
      </a:lvl4pPr>
      <a:lvl5pPr marL="2609850" algn="l" rtl="0" fontAlgn="base">
        <a:spcBef>
          <a:spcPct val="20000"/>
        </a:spcBef>
        <a:spcAft>
          <a:spcPct val="0"/>
        </a:spcAft>
        <a:buChar char="»"/>
        <a:defRPr sz="2000">
          <a:solidFill>
            <a:schemeClr val="tx1"/>
          </a:solidFill>
          <a:latin typeface="Arial" pitchFamily="34" charset="0"/>
        </a:defRPr>
      </a:lvl5pPr>
      <a:lvl6pPr marL="3067050" algn="l" rtl="0" fontAlgn="base">
        <a:spcBef>
          <a:spcPct val="20000"/>
        </a:spcBef>
        <a:spcAft>
          <a:spcPct val="0"/>
        </a:spcAft>
        <a:buChar char="»"/>
        <a:defRPr sz="2000">
          <a:solidFill>
            <a:schemeClr val="tx1"/>
          </a:solidFill>
          <a:latin typeface="Arial" pitchFamily="34" charset="0"/>
        </a:defRPr>
      </a:lvl6pPr>
      <a:lvl7pPr marL="3524250" algn="l" rtl="0" fontAlgn="base">
        <a:spcBef>
          <a:spcPct val="20000"/>
        </a:spcBef>
        <a:spcAft>
          <a:spcPct val="0"/>
        </a:spcAft>
        <a:buChar char="»"/>
        <a:defRPr sz="2000">
          <a:solidFill>
            <a:schemeClr val="tx1"/>
          </a:solidFill>
          <a:latin typeface="Arial" pitchFamily="34" charset="0"/>
        </a:defRPr>
      </a:lvl7pPr>
      <a:lvl8pPr marL="3981450" algn="l" rtl="0" fontAlgn="base">
        <a:spcBef>
          <a:spcPct val="20000"/>
        </a:spcBef>
        <a:spcAft>
          <a:spcPct val="0"/>
        </a:spcAft>
        <a:buChar char="»"/>
        <a:defRPr sz="2000">
          <a:solidFill>
            <a:schemeClr val="tx1"/>
          </a:solidFill>
          <a:latin typeface="Arial" pitchFamily="34" charset="0"/>
        </a:defRPr>
      </a:lvl8pPr>
      <a:lvl9pPr marL="4438650" algn="l" rtl="0" fontAlgn="base">
        <a:spcBef>
          <a:spcPct val="20000"/>
        </a:spcBef>
        <a:spcAft>
          <a:spcPct val="0"/>
        </a:spcAft>
        <a:buChar char="»"/>
        <a:defRPr sz="2000">
          <a:solidFill>
            <a:schemeClr val="tx1"/>
          </a:solidFill>
          <a:latin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ChangeArrowheads="1"/>
          </p:cNvSpPr>
          <p:nvPr>
            <p:ph type="ctrTitle"/>
          </p:nvPr>
        </p:nvSpPr>
        <p:spPr>
          <a:xfrm>
            <a:off x="395288" y="2709863"/>
            <a:ext cx="8105802" cy="935037"/>
          </a:xfrm>
        </p:spPr>
        <p:txBody>
          <a:bodyPr/>
          <a:lstStyle/>
          <a:p>
            <a:r>
              <a:rPr lang="en-US" dirty="0" smtClean="0"/>
              <a:t>Text Analytics Past, Present &amp; Future</a:t>
            </a:r>
            <a:endParaRPr lang="en-US" dirty="0"/>
          </a:p>
        </p:txBody>
      </p:sp>
      <p:sp>
        <p:nvSpPr>
          <p:cNvPr id="306179" name="Rectangle 3"/>
          <p:cNvSpPr>
            <a:spLocks noGrp="1" noChangeArrowheads="1"/>
          </p:cNvSpPr>
          <p:nvPr>
            <p:ph type="subTitle" idx="4294967295"/>
          </p:nvPr>
        </p:nvSpPr>
        <p:spPr bwMode="auto">
          <a:xfrm>
            <a:off x="357158" y="4214818"/>
            <a:ext cx="6400800" cy="735020"/>
          </a:xfrm>
          <a:prstGeom prst="rect">
            <a:avLst/>
          </a:prstGeom>
          <a:noFill/>
          <a:ln>
            <a:miter lim="800000"/>
            <a:headEnd/>
            <a:tailEnd/>
          </a:ln>
        </p:spPr>
        <p:txBody>
          <a:bodyPr/>
          <a:lstStyle/>
          <a:p>
            <a:pPr marL="0" indent="0">
              <a:spcBef>
                <a:spcPct val="0"/>
              </a:spcBef>
              <a:spcAft>
                <a:spcPct val="0"/>
              </a:spcAft>
              <a:buFont typeface="Wingdings" pitchFamily="2" charset="2"/>
              <a:buNone/>
            </a:pPr>
            <a:r>
              <a:rPr lang="en-US" sz="4000" dirty="0" smtClean="0"/>
              <a:t>Seth Grimes</a:t>
            </a:r>
            <a:endParaRPr lang="en-US" sz="4000" dirty="0"/>
          </a:p>
        </p:txBody>
      </p:sp>
      <p:pic>
        <p:nvPicPr>
          <p:cNvPr id="6" name="Picture 5"/>
          <p:cNvPicPr preferRelativeResize="0">
            <a:picLocks noChangeAspect="1"/>
          </p:cNvPicPr>
          <p:nvPr/>
        </p:nvPicPr>
        <p:blipFill>
          <a:blip r:embed="rId3" cstate="print"/>
          <a:srcRect/>
          <a:stretch>
            <a:fillRect/>
          </a:stretch>
        </p:blipFill>
        <p:spPr bwMode="auto">
          <a:xfrm>
            <a:off x="428596" y="5072074"/>
            <a:ext cx="2357453" cy="78581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solidFill>
                  <a:srgbClr val="FFAE37"/>
                </a:solidFill>
              </a:rPr>
              <a:t>&gt;&gt; </a:t>
            </a:r>
            <a:r>
              <a:rPr lang="en-US" dirty="0" smtClean="0"/>
              <a:t>Finding Business Value</a:t>
            </a:r>
            <a:endParaRPr lang="en-US" dirty="0"/>
          </a:p>
        </p:txBody>
      </p:sp>
      <p:sp>
        <p:nvSpPr>
          <p:cNvPr id="10" name="Rectangle 9"/>
          <p:cNvSpPr/>
          <p:nvPr/>
        </p:nvSpPr>
        <p:spPr>
          <a:xfrm>
            <a:off x="468313" y="1285860"/>
            <a:ext cx="8032777" cy="1754326"/>
          </a:xfrm>
          <a:prstGeom prst="rect">
            <a:avLst/>
          </a:prstGeom>
        </p:spPr>
        <p:txBody>
          <a:bodyPr wrap="square">
            <a:spAutoFit/>
          </a:bodyPr>
          <a:lstStyle/>
          <a:p>
            <a:pPr marL="461963" indent="-461963"/>
            <a:r>
              <a:rPr lang="en-US" dirty="0" smtClean="0">
                <a:latin typeface="+mn-lt"/>
              </a:rPr>
              <a:t>Why? In customer-experience initiatives, for example, </a:t>
            </a:r>
            <a:r>
              <a:rPr lang="en-US" i="1" dirty="0" smtClean="0">
                <a:latin typeface="+mn-lt"/>
              </a:rPr>
              <a:t>“more unsolicited, unstructured data [implies] increasing use of text analytics.”</a:t>
            </a:r>
          </a:p>
          <a:p>
            <a:pPr marL="919163" lvl="1" indent="-461963" algn="r"/>
            <a:r>
              <a:rPr lang="en-US" sz="2400" dirty="0" smtClean="0">
                <a:solidFill>
                  <a:srgbClr val="4D4D4D"/>
                </a:solidFill>
                <a:latin typeface="+mn-lt"/>
              </a:rPr>
              <a:t>-- Bruce </a:t>
            </a:r>
            <a:r>
              <a:rPr lang="en-US" sz="2400" dirty="0" err="1" smtClean="0">
                <a:solidFill>
                  <a:srgbClr val="4D4D4D"/>
                </a:solidFill>
                <a:latin typeface="+mn-lt"/>
              </a:rPr>
              <a:t>Temkin</a:t>
            </a:r>
            <a:r>
              <a:rPr lang="en-US" sz="2400" dirty="0" smtClean="0">
                <a:solidFill>
                  <a:srgbClr val="4D4D4D"/>
                </a:solidFill>
                <a:latin typeface="+mn-lt"/>
              </a:rPr>
              <a:t>, Forrester Research</a:t>
            </a:r>
          </a:p>
        </p:txBody>
      </p:sp>
      <p:pic>
        <p:nvPicPr>
          <p:cNvPr id="1026" name="Picture 2"/>
          <p:cNvPicPr>
            <a:picLocks noChangeAspect="1" noChangeArrowheads="1"/>
          </p:cNvPicPr>
          <p:nvPr/>
        </p:nvPicPr>
        <p:blipFill>
          <a:blip r:embed="rId3" cstate="print"/>
          <a:srcRect/>
          <a:stretch>
            <a:fillRect/>
          </a:stretch>
        </p:blipFill>
        <p:spPr bwMode="auto">
          <a:xfrm>
            <a:off x="4592132" y="3214686"/>
            <a:ext cx="3837519" cy="2878139"/>
          </a:xfrm>
          <a:prstGeom prst="rect">
            <a:avLst/>
          </a:prstGeom>
          <a:noFill/>
          <a:ln w="9525">
            <a:noFill/>
            <a:miter lim="800000"/>
            <a:headEnd/>
            <a:tailEnd/>
          </a:ln>
          <a:effectLst/>
        </p:spPr>
      </p:pic>
      <p:pic>
        <p:nvPicPr>
          <p:cNvPr id="6" name="Picture 2"/>
          <p:cNvPicPr>
            <a:picLocks noChangeAspect="1" noChangeArrowheads="1"/>
          </p:cNvPicPr>
          <p:nvPr/>
        </p:nvPicPr>
        <p:blipFill>
          <a:blip r:embed="rId4" cstate="print"/>
          <a:srcRect/>
          <a:stretch>
            <a:fillRect/>
          </a:stretch>
        </p:blipFill>
        <p:spPr bwMode="auto">
          <a:xfrm>
            <a:off x="571472" y="3214686"/>
            <a:ext cx="3810025" cy="285752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solidFill>
                  <a:srgbClr val="FFAE37"/>
                </a:solidFill>
              </a:rPr>
              <a:t>&gt;&gt; </a:t>
            </a:r>
            <a:r>
              <a:rPr lang="en-US" dirty="0" smtClean="0"/>
              <a:t>Information in Text</a:t>
            </a:r>
            <a:endParaRPr lang="en-US" dirty="0"/>
          </a:p>
        </p:txBody>
      </p:sp>
      <p:graphicFrame>
        <p:nvGraphicFramePr>
          <p:cNvPr id="9" name="Chart 8"/>
          <p:cNvGraphicFramePr/>
          <p:nvPr/>
        </p:nvGraphicFramePr>
        <p:xfrm>
          <a:off x="-142908" y="1714488"/>
          <a:ext cx="8691594" cy="4686311"/>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p:cNvSpPr/>
          <p:nvPr/>
        </p:nvSpPr>
        <p:spPr>
          <a:xfrm>
            <a:off x="468313" y="1285860"/>
            <a:ext cx="7532687" cy="954107"/>
          </a:xfrm>
          <a:prstGeom prst="rect">
            <a:avLst/>
          </a:prstGeom>
        </p:spPr>
        <p:txBody>
          <a:bodyPr wrap="square">
            <a:spAutoFit/>
          </a:bodyPr>
          <a:lstStyle/>
          <a:p>
            <a:pPr marL="461963" indent="-461963"/>
            <a:r>
              <a:rPr lang="en-US" dirty="0" smtClean="0">
                <a:latin typeface="+mn-lt"/>
              </a:rPr>
              <a:t>Do you need (or expect to need) to extract or analyze:</a:t>
            </a:r>
            <a:endParaRPr lang="en-US" dirty="0">
              <a:latin typeface="+mn-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3428991" y="1643050"/>
            <a:ext cx="4594847" cy="2786082"/>
          </a:xfrm>
          <a:prstGeom prst="rect">
            <a:avLst/>
          </a:prstGeom>
          <a:noFill/>
          <a:ln w="9525">
            <a:noFill/>
            <a:miter lim="800000"/>
            <a:headEnd/>
            <a:tailEnd/>
          </a:ln>
          <a:effectLst/>
        </p:spPr>
      </p:pic>
      <p:sp>
        <p:nvSpPr>
          <p:cNvPr id="5" name="Rectangle 4"/>
          <p:cNvSpPr/>
          <p:nvPr/>
        </p:nvSpPr>
        <p:spPr>
          <a:xfrm>
            <a:off x="468312" y="1268413"/>
            <a:ext cx="8032778" cy="5016758"/>
          </a:xfrm>
          <a:prstGeom prst="rect">
            <a:avLst/>
          </a:prstGeom>
        </p:spPr>
        <p:txBody>
          <a:bodyPr wrap="square">
            <a:spAutoFit/>
          </a:bodyPr>
          <a:lstStyle/>
          <a:p>
            <a:pPr marL="457200" indent="-457200"/>
            <a:r>
              <a:rPr lang="en-US" dirty="0" smtClean="0">
                <a:latin typeface="+mn-lt"/>
              </a:rPr>
              <a:t>Please rate your overall experience -- your satisfaction.</a:t>
            </a:r>
            <a:endParaRPr lang="en-US" sz="2400" dirty="0" smtClean="0">
              <a:latin typeface="+mn-lt"/>
            </a:endParaRPr>
          </a:p>
          <a:p>
            <a:pPr marL="457200" indent="-457200"/>
            <a:endParaRPr lang="en-US" sz="2400" dirty="0" smtClean="0">
              <a:latin typeface="+mn-lt"/>
            </a:endParaRPr>
          </a:p>
          <a:p>
            <a:pPr marL="457200" indent="-457200"/>
            <a:endParaRPr lang="en-US" sz="2400" dirty="0" smtClean="0">
              <a:latin typeface="+mn-lt"/>
            </a:endParaRPr>
          </a:p>
          <a:p>
            <a:pPr marL="457200" indent="-457200"/>
            <a:endParaRPr lang="en-US" sz="2400" dirty="0" smtClean="0">
              <a:latin typeface="+mn-lt"/>
            </a:endParaRPr>
          </a:p>
          <a:p>
            <a:pPr marL="457200" indent="-457200"/>
            <a:endParaRPr lang="en-US" sz="2400" dirty="0" smtClean="0">
              <a:latin typeface="+mn-lt"/>
            </a:endParaRPr>
          </a:p>
          <a:p>
            <a:pPr marL="457200" indent="-457200"/>
            <a:endParaRPr lang="en-US" sz="2400" dirty="0" smtClean="0">
              <a:latin typeface="+mn-lt"/>
            </a:endParaRPr>
          </a:p>
          <a:p>
            <a:pPr marL="457200" indent="-457200"/>
            <a:endParaRPr lang="en-US" sz="2400" dirty="0" smtClean="0">
              <a:latin typeface="+mn-lt"/>
            </a:endParaRPr>
          </a:p>
          <a:p>
            <a:pPr marL="457200" indent="-457200"/>
            <a:r>
              <a:rPr lang="en-US" sz="2400" dirty="0" smtClean="0">
                <a:solidFill>
                  <a:srgbClr val="4D4D4D"/>
                </a:solidFill>
                <a:latin typeface="+mn-lt"/>
              </a:rPr>
              <a:t>Fern </a:t>
            </a:r>
            <a:r>
              <a:rPr lang="en-US" sz="2400" dirty="0" err="1" smtClean="0">
                <a:solidFill>
                  <a:srgbClr val="4D4D4D"/>
                </a:solidFill>
                <a:latin typeface="+mn-lt"/>
              </a:rPr>
              <a:t>Halper</a:t>
            </a:r>
            <a:r>
              <a:rPr lang="en-US" sz="2400" dirty="0" smtClean="0">
                <a:solidFill>
                  <a:srgbClr val="4D4D4D"/>
                </a:solidFill>
                <a:latin typeface="+mn-lt"/>
              </a:rPr>
              <a:t> of Hurwitz &amp; Associates found in her 2009 survey, </a:t>
            </a:r>
            <a:r>
              <a:rPr lang="en-US" sz="2400" i="1" dirty="0" smtClean="0">
                <a:solidFill>
                  <a:srgbClr val="4D4D4D"/>
                </a:solidFill>
                <a:latin typeface="+mn-lt"/>
              </a:rPr>
              <a:t>“all of the companies that had deployed text analytics stated that the implementations either met or exceeded their expectations.  And, close to 60% stated that text analytics had actually exceeded expectations.”</a:t>
            </a:r>
          </a:p>
        </p:txBody>
      </p:sp>
      <p:sp>
        <p:nvSpPr>
          <p:cNvPr id="2" name="Title 1"/>
          <p:cNvSpPr>
            <a:spLocks noGrp="1"/>
          </p:cNvSpPr>
          <p:nvPr>
            <p:ph type="title"/>
          </p:nvPr>
        </p:nvSpPr>
        <p:spPr/>
        <p:txBody>
          <a:bodyPr/>
          <a:lstStyle/>
          <a:p>
            <a:r>
              <a:rPr lang="en-US" dirty="0" smtClean="0">
                <a:solidFill>
                  <a:srgbClr val="FFAE37"/>
                </a:solidFill>
              </a:rPr>
              <a:t>&gt;&gt;</a:t>
            </a:r>
            <a:r>
              <a:rPr lang="en-US" dirty="0" smtClean="0"/>
              <a:t> </a:t>
            </a:r>
            <a:r>
              <a:rPr lang="fr-CA" dirty="0" err="1" smtClean="0"/>
              <a:t>Text</a:t>
            </a:r>
            <a:r>
              <a:rPr lang="fr-CA" dirty="0" smtClean="0"/>
              <a:t> </a:t>
            </a:r>
            <a:r>
              <a:rPr lang="fr-CA" dirty="0" err="1" smtClean="0"/>
              <a:t>Analytics</a:t>
            </a:r>
            <a:r>
              <a:rPr lang="fr-CA" dirty="0" smtClean="0"/>
              <a:t> Satisfaction</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3" name="Rectangle 13"/>
          <p:cNvSpPr>
            <a:spLocks noGrp="1" noChangeArrowheads="1"/>
          </p:cNvSpPr>
          <p:nvPr>
            <p:ph type="title"/>
          </p:nvPr>
        </p:nvSpPr>
        <p:spPr>
          <a:noFill/>
          <a:ln/>
        </p:spPr>
        <p:txBody>
          <a:bodyPr/>
          <a:lstStyle/>
          <a:p>
            <a:r>
              <a:rPr lang="en-US" dirty="0" smtClean="0">
                <a:solidFill>
                  <a:srgbClr val="FFAE37"/>
                </a:solidFill>
              </a:rPr>
              <a:t>&gt;&gt;</a:t>
            </a:r>
            <a:r>
              <a:rPr lang="en-US" dirty="0" smtClean="0"/>
              <a:t> Today’s Text Analytics Players</a:t>
            </a:r>
            <a:endParaRPr lang="en-US" dirty="0"/>
          </a:p>
        </p:txBody>
      </p:sp>
      <p:sp>
        <p:nvSpPr>
          <p:cNvPr id="245774" name="Rectangle 14"/>
          <p:cNvSpPr>
            <a:spLocks noGrp="1" noChangeArrowheads="1"/>
          </p:cNvSpPr>
          <p:nvPr>
            <p:ph type="body" idx="1"/>
          </p:nvPr>
        </p:nvSpPr>
        <p:spPr>
          <a:xfrm>
            <a:off x="457200" y="1311275"/>
            <a:ext cx="8229600" cy="4997450"/>
          </a:xfrm>
          <a:noFill/>
          <a:ln/>
        </p:spPr>
        <p:txBody>
          <a:bodyPr/>
          <a:lstStyle/>
          <a:p>
            <a:pPr>
              <a:buNone/>
            </a:pPr>
            <a:r>
              <a:rPr lang="en-US" dirty="0" smtClean="0"/>
              <a:t>Data mining and analytics.</a:t>
            </a:r>
          </a:p>
          <a:p>
            <a:pPr>
              <a:buNone/>
            </a:pPr>
            <a:r>
              <a:rPr lang="en-US" dirty="0" smtClean="0"/>
              <a:t>Enterprise- and specialized-application focus.</a:t>
            </a:r>
          </a:p>
          <a:p>
            <a:pPr>
              <a:buNone/>
            </a:pPr>
            <a:r>
              <a:rPr lang="en-US" dirty="0" smtClean="0"/>
              <a:t>Search tools and services.</a:t>
            </a:r>
          </a:p>
          <a:p>
            <a:pPr>
              <a:buNone/>
            </a:pPr>
            <a:r>
              <a:rPr lang="en-US" dirty="0" smtClean="0"/>
              <a:t>Software-tool, OEM suppliers.*</a:t>
            </a:r>
          </a:p>
          <a:p>
            <a:pPr>
              <a:buNone/>
            </a:pPr>
            <a:r>
              <a:rPr lang="en-US" dirty="0" smtClean="0"/>
              <a:t>Text analytics pure-plays, diverse applications.*</a:t>
            </a:r>
          </a:p>
          <a:p>
            <a:pPr>
              <a:buNone/>
            </a:pPr>
            <a:r>
              <a:rPr lang="en-US" dirty="0" smtClean="0"/>
              <a:t>Web services.</a:t>
            </a:r>
          </a:p>
          <a:p>
            <a:pPr>
              <a:buNone/>
            </a:pPr>
            <a:endParaRPr lang="en-US" dirty="0" smtClean="0"/>
          </a:p>
          <a:p>
            <a:pPr lvl="1">
              <a:buNone/>
            </a:pPr>
            <a:r>
              <a:rPr lang="en-US" dirty="0" smtClean="0"/>
              <a:t>* TEMIS categories.</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3" name="Rectangle 13"/>
          <p:cNvSpPr>
            <a:spLocks noGrp="1" noChangeArrowheads="1"/>
          </p:cNvSpPr>
          <p:nvPr>
            <p:ph type="title"/>
          </p:nvPr>
        </p:nvSpPr>
        <p:spPr>
          <a:noFill/>
          <a:ln/>
        </p:spPr>
        <p:txBody>
          <a:bodyPr/>
          <a:lstStyle/>
          <a:p>
            <a:r>
              <a:rPr lang="en-US" dirty="0" smtClean="0">
                <a:solidFill>
                  <a:srgbClr val="FFAE37"/>
                </a:solidFill>
              </a:rPr>
              <a:t>&gt;&gt;</a:t>
            </a:r>
            <a:r>
              <a:rPr lang="en-US" dirty="0" smtClean="0"/>
              <a:t> Today’s Text Analytics</a:t>
            </a:r>
            <a:endParaRPr lang="en-US" dirty="0"/>
          </a:p>
        </p:txBody>
      </p:sp>
      <p:sp>
        <p:nvSpPr>
          <p:cNvPr id="245774" name="Rectangle 14"/>
          <p:cNvSpPr>
            <a:spLocks noGrp="1" noChangeArrowheads="1"/>
          </p:cNvSpPr>
          <p:nvPr>
            <p:ph type="body" idx="1"/>
          </p:nvPr>
        </p:nvSpPr>
        <p:spPr>
          <a:xfrm>
            <a:off x="457200" y="1311275"/>
            <a:ext cx="7829576" cy="4997450"/>
          </a:xfrm>
          <a:noFill/>
          <a:ln/>
        </p:spPr>
        <p:txBody>
          <a:bodyPr/>
          <a:lstStyle/>
          <a:p>
            <a:pPr>
              <a:buNone/>
            </a:pPr>
            <a:r>
              <a:rPr lang="en-US" dirty="0" smtClean="0"/>
              <a:t>Contrast with the 1999 landscape –</a:t>
            </a:r>
          </a:p>
          <a:p>
            <a:pPr>
              <a:buNone/>
            </a:pPr>
            <a:r>
              <a:rPr lang="en-US" dirty="0" smtClean="0"/>
              <a:t>	</a:t>
            </a:r>
            <a:r>
              <a:rPr lang="en-US" i="1" dirty="0" smtClean="0"/>
              <a:t>“The nascent field of text data mining (TDM) has the peculiar distinction of having a name and a fair amount of hype but as yet almost no practitioners.”</a:t>
            </a:r>
          </a:p>
          <a:p>
            <a:pPr lvl="2" algn="r">
              <a:buFont typeface="Arial" charset="0"/>
              <a:buNone/>
            </a:pPr>
            <a:r>
              <a:rPr lang="en-US" sz="2400" i="0" dirty="0" smtClean="0">
                <a:solidFill>
                  <a:srgbClr val="4D4D4D"/>
                </a:solidFill>
                <a:latin typeface="+mn-lt"/>
              </a:rPr>
              <a:t>-- Prof. Marti A. Hearst,</a:t>
            </a:r>
          </a:p>
          <a:p>
            <a:pPr lvl="2" algn="r">
              <a:buFont typeface="Arial" charset="0"/>
              <a:buNone/>
            </a:pPr>
            <a:r>
              <a:rPr lang="en-US" sz="2400" i="0" dirty="0" smtClean="0">
                <a:solidFill>
                  <a:srgbClr val="4D4D4D"/>
                </a:solidFill>
                <a:latin typeface="+mn-lt"/>
              </a:rPr>
              <a:t>“Untangling Text Data Mining,” 1999</a:t>
            </a:r>
          </a:p>
          <a:p>
            <a:pPr lvl="2" algn="r">
              <a:buFont typeface="Arial" charset="0"/>
              <a:buNone/>
            </a:pPr>
            <a:endParaRPr lang="en-US" sz="2400" i="0" dirty="0" smtClean="0">
              <a:solidFill>
                <a:srgbClr val="4D4D4D"/>
              </a:solidFill>
              <a:latin typeface="+mn-lt"/>
            </a:endParaRPr>
          </a:p>
          <a:p>
            <a:pPr marL="461963" lvl="2" indent="-449263">
              <a:buFont typeface="Arial" charset="0"/>
              <a:buNone/>
            </a:pPr>
            <a:r>
              <a:rPr lang="en-US" sz="2400" i="0" dirty="0" smtClean="0">
                <a:solidFill>
                  <a:schemeClr val="tx1"/>
                </a:solidFill>
                <a:latin typeface="+mn-lt"/>
              </a:rPr>
              <a:t>(For our purposes, “text analytics” = “text mining” = “text data mining.”)</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AE37"/>
                </a:solidFill>
              </a:rPr>
              <a:t>&gt;&gt;</a:t>
            </a:r>
            <a:r>
              <a:rPr lang="en-US" dirty="0" smtClean="0"/>
              <a:t> </a:t>
            </a:r>
            <a:r>
              <a:rPr lang="fr-CA" dirty="0" err="1" smtClean="0"/>
              <a:t>What’s</a:t>
            </a:r>
            <a:r>
              <a:rPr lang="fr-CA" dirty="0" smtClean="0"/>
              <a:t> </a:t>
            </a:r>
            <a:r>
              <a:rPr lang="fr-CA" dirty="0" err="1" smtClean="0"/>
              <a:t>Past</a:t>
            </a:r>
            <a:r>
              <a:rPr lang="fr-CA" dirty="0" smtClean="0"/>
              <a:t> </a:t>
            </a:r>
            <a:r>
              <a:rPr lang="fr-CA" dirty="0" err="1" smtClean="0"/>
              <a:t>is</a:t>
            </a:r>
            <a:r>
              <a:rPr lang="fr-CA" dirty="0" smtClean="0"/>
              <a:t> Prologue</a:t>
            </a:r>
            <a:endParaRPr lang="en-US" dirty="0"/>
          </a:p>
        </p:txBody>
      </p:sp>
      <p:sp>
        <p:nvSpPr>
          <p:cNvPr id="7" name="Content Placeholder 2"/>
          <p:cNvSpPr>
            <a:spLocks noGrp="1"/>
          </p:cNvSpPr>
          <p:nvPr>
            <p:ph idx="1"/>
          </p:nvPr>
        </p:nvSpPr>
        <p:spPr>
          <a:xfrm>
            <a:off x="1357290" y="1268413"/>
            <a:ext cx="6400800" cy="4648200"/>
          </a:xfrm>
        </p:spPr>
        <p:txBody>
          <a:bodyPr/>
          <a:lstStyle/>
          <a:p>
            <a:pPr eaLnBrk="1" hangingPunct="1">
              <a:spcBef>
                <a:spcPct val="0"/>
              </a:spcBef>
              <a:buFont typeface="Arial" pitchFamily="34" charset="0"/>
              <a:buNone/>
            </a:pPr>
            <a:r>
              <a:rPr lang="en-US" dirty="0" smtClean="0"/>
              <a:t>“Don't look back. Something might be gaining on you.”</a:t>
            </a:r>
          </a:p>
          <a:p>
            <a:pPr lvl="1" algn="r" eaLnBrk="1" hangingPunct="1">
              <a:buFont typeface="Arial" pitchFamily="34" charset="0"/>
              <a:buNone/>
            </a:pPr>
            <a:r>
              <a:rPr lang="en-US" sz="2800" dirty="0" smtClean="0"/>
              <a:t>-- Satchel Paige</a:t>
            </a:r>
          </a:p>
        </p:txBody>
      </p:sp>
      <p:pic>
        <p:nvPicPr>
          <p:cNvPr id="8" name="Picture 3"/>
          <p:cNvPicPr>
            <a:picLocks noChangeAspect="1" noChangeArrowheads="1"/>
          </p:cNvPicPr>
          <p:nvPr/>
        </p:nvPicPr>
        <p:blipFill>
          <a:blip r:embed="rId3" cstate="print"/>
          <a:srcRect/>
          <a:stretch>
            <a:fillRect/>
          </a:stretch>
        </p:blipFill>
        <p:spPr bwMode="auto">
          <a:xfrm>
            <a:off x="1835150" y="2430785"/>
            <a:ext cx="2876552" cy="36620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3" name="Rectangle 13"/>
          <p:cNvSpPr>
            <a:spLocks noGrp="1" noChangeArrowheads="1"/>
          </p:cNvSpPr>
          <p:nvPr>
            <p:ph type="title"/>
          </p:nvPr>
        </p:nvSpPr>
        <p:spPr>
          <a:noFill/>
          <a:ln/>
        </p:spPr>
        <p:txBody>
          <a:bodyPr/>
          <a:lstStyle/>
          <a:p>
            <a:r>
              <a:rPr lang="en-US" dirty="0" smtClean="0">
                <a:solidFill>
                  <a:srgbClr val="FFAE37"/>
                </a:solidFill>
              </a:rPr>
              <a:t>&gt;&gt;</a:t>
            </a:r>
            <a:r>
              <a:rPr lang="en-US" dirty="0" smtClean="0"/>
              <a:t> Understanding the Challenge</a:t>
            </a:r>
            <a:endParaRPr lang="en-US" dirty="0"/>
          </a:p>
        </p:txBody>
      </p:sp>
      <p:sp>
        <p:nvSpPr>
          <p:cNvPr id="245774" name="Rectangle 14"/>
          <p:cNvSpPr>
            <a:spLocks noGrp="1" noChangeArrowheads="1"/>
          </p:cNvSpPr>
          <p:nvPr>
            <p:ph type="body" idx="1"/>
          </p:nvPr>
        </p:nvSpPr>
        <p:spPr>
          <a:xfrm>
            <a:off x="457200" y="1311275"/>
            <a:ext cx="8229600" cy="4997450"/>
          </a:xfrm>
          <a:noFill/>
          <a:ln/>
        </p:spPr>
        <p:txBody>
          <a:bodyPr/>
          <a:lstStyle/>
          <a:p>
            <a:pPr>
              <a:buNone/>
            </a:pPr>
            <a:r>
              <a:rPr lang="en-US" dirty="0" smtClean="0"/>
              <a:t>Marti Hearst in 1999:</a:t>
            </a:r>
          </a:p>
          <a:p>
            <a:pPr>
              <a:buNone/>
            </a:pPr>
            <a:r>
              <a:rPr lang="en-US" dirty="0" smtClean="0"/>
              <a:t>	</a:t>
            </a:r>
            <a:r>
              <a:rPr lang="en-US" i="1" dirty="0" smtClean="0"/>
              <a:t>“Text expresses a vast, rich range of information, but encodes this information in a form that is difficult to decipher automatically.”</a:t>
            </a:r>
          </a:p>
          <a:p>
            <a:pPr>
              <a:buNone/>
            </a:pPr>
            <a:r>
              <a:rPr lang="en-US" i="1" dirty="0" smtClean="0"/>
              <a:t>	“[A] way to view text data mining is as a process of exploratory data analysis that leads to the discovery of heretofore unknown information, or to answers for questions for which the answer is not currently known.”</a:t>
            </a:r>
          </a:p>
          <a:p>
            <a:pPr>
              <a:buNone/>
            </a:pPr>
            <a:r>
              <a:rPr lang="en-US" dirty="0" smtClean="0"/>
              <a:t>Challenges: Access, decoding, discovery, application.</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3" name="Rectangle 13"/>
          <p:cNvSpPr>
            <a:spLocks noGrp="1" noChangeArrowheads="1"/>
          </p:cNvSpPr>
          <p:nvPr>
            <p:ph type="title"/>
          </p:nvPr>
        </p:nvSpPr>
        <p:spPr>
          <a:noFill/>
          <a:ln/>
        </p:spPr>
        <p:txBody>
          <a:bodyPr/>
          <a:lstStyle/>
          <a:p>
            <a:r>
              <a:rPr lang="en-US" dirty="0" smtClean="0">
                <a:solidFill>
                  <a:srgbClr val="FFAE37"/>
                </a:solidFill>
              </a:rPr>
              <a:t>&gt;&gt;</a:t>
            </a:r>
            <a:r>
              <a:rPr lang="en-US" dirty="0" smtClean="0"/>
              <a:t> In Business Terms</a:t>
            </a:r>
            <a:endParaRPr lang="en-US" dirty="0"/>
          </a:p>
        </p:txBody>
      </p:sp>
      <p:sp>
        <p:nvSpPr>
          <p:cNvPr id="245774" name="Rectangle 14"/>
          <p:cNvSpPr>
            <a:spLocks noGrp="1" noChangeArrowheads="1"/>
          </p:cNvSpPr>
          <p:nvPr>
            <p:ph type="body" idx="1"/>
          </p:nvPr>
        </p:nvSpPr>
        <p:spPr>
          <a:xfrm>
            <a:off x="457200" y="1311275"/>
            <a:ext cx="8229600" cy="4997450"/>
          </a:xfrm>
          <a:noFill/>
          <a:ln/>
        </p:spPr>
        <p:txBody>
          <a:bodyPr/>
          <a:lstStyle/>
          <a:p>
            <a:pPr>
              <a:lnSpc>
                <a:spcPct val="95000"/>
              </a:lnSpc>
              <a:buClr>
                <a:srgbClr val="000000"/>
              </a:buClr>
              <a:buSzPct val="100000"/>
              <a:buFont typeface="Times New Roman"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dirty="0" smtClean="0"/>
              <a:t>Business intelligence (BI) as defined in 1958:</a:t>
            </a:r>
          </a:p>
          <a:p>
            <a:pPr>
              <a:lnSpc>
                <a:spcPct val="95000"/>
              </a:lnSpc>
              <a:buClr>
                <a:srgbClr val="000000"/>
              </a:buClr>
              <a:buSzPct val="100000"/>
              <a:buFont typeface="Times New Roman" pitchFamily="18" charset="0"/>
              <a:buNone/>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i="1" dirty="0" smtClean="0"/>
              <a:t>	“In this paper, business is a collection of activities carried on for whatever purpose, be it science, technology, commerce, industry, law, government, defense, et cetera...  The notion of intelligence is also defined here... as ‘</a:t>
            </a:r>
            <a:r>
              <a:rPr lang="en-GB" b="1" i="1" dirty="0" smtClean="0"/>
              <a:t>the ability to apprehend the interrelationships of presented facts in such a way as to guide action towards a desired goal</a:t>
            </a:r>
            <a:r>
              <a:rPr lang="en-GB" i="1" dirty="0" smtClean="0"/>
              <a:t>.’”</a:t>
            </a:r>
          </a:p>
          <a:p>
            <a:pPr lvl="1" algn="r">
              <a:lnSpc>
                <a:spcPct val="95000"/>
              </a:lnSpc>
              <a:buClr>
                <a:srgbClr val="000000"/>
              </a:buClr>
              <a:buSzPct val="100000"/>
              <a:buFont typeface="Times New Roman"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dirty="0" smtClean="0"/>
              <a:t>-- Hans Peter Luhn, </a:t>
            </a:r>
          </a:p>
          <a:p>
            <a:pPr lvl="1" algn="r">
              <a:lnSpc>
                <a:spcPct val="95000"/>
              </a:lnSpc>
              <a:buClr>
                <a:srgbClr val="000000"/>
              </a:buClr>
              <a:buSzPct val="100000"/>
              <a:buFont typeface="Times New Roman"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i="1" dirty="0" smtClean="0"/>
              <a:t>“A Business Intelligence System,”</a:t>
            </a:r>
          </a:p>
          <a:p>
            <a:pPr lvl="1" algn="r">
              <a:lnSpc>
                <a:spcPct val="95000"/>
              </a:lnSpc>
              <a:buClr>
                <a:srgbClr val="000000"/>
              </a:buClr>
              <a:buSzPct val="100000"/>
              <a:buFont typeface="Times New Roman"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u="sng" dirty="0" smtClean="0"/>
              <a:t>IBM Journal</a:t>
            </a:r>
            <a:r>
              <a:rPr lang="en-GB" dirty="0" smtClean="0"/>
              <a:t>, October 1958</a:t>
            </a:r>
          </a:p>
          <a:p>
            <a:pPr>
              <a:lnSpc>
                <a:spcPct val="95000"/>
              </a:lnSpc>
              <a:buClr>
                <a:srgbClr val="000000"/>
              </a:buClr>
              <a:buSzPct val="100000"/>
              <a:buFont typeface="Times New Roman" pitchFamily="18" charset="0"/>
              <a:buNone/>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n-US" sz="2400" i="0" dirty="0" smtClean="0">
              <a:solidFill>
                <a:srgbClr val="4D4D4D"/>
              </a:solidFill>
              <a:latin typeface="+mn-lt"/>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b="1"/>
          </a:p>
        </p:txBody>
      </p:sp>
      <p:sp>
        <p:nvSpPr>
          <p:cNvPr id="3" name="Content Placeholder 2"/>
          <p:cNvSpPr>
            <a:spLocks noGrp="1"/>
          </p:cNvSpPr>
          <p:nvPr>
            <p:ph idx="1"/>
          </p:nvPr>
        </p:nvSpPr>
        <p:spPr/>
        <p:txBody>
          <a:bodyPr/>
          <a:lstStyle/>
          <a:p>
            <a:endParaRPr lang="en-US">
              <a:latin typeface="+mj-lt"/>
            </a:endParaRPr>
          </a:p>
        </p:txBody>
      </p:sp>
      <p:sp>
        <p:nvSpPr>
          <p:cNvPr id="5" name="Rectangle 4"/>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pic>
        <p:nvPicPr>
          <p:cNvPr id="6" name="Picture 1"/>
          <p:cNvPicPr>
            <a:picLocks noChangeAspect="1" noChangeArrowheads="1"/>
          </p:cNvPicPr>
          <p:nvPr/>
        </p:nvPicPr>
        <p:blipFill>
          <a:blip r:embed="rId3" cstate="print"/>
          <a:srcRect/>
          <a:stretch>
            <a:fillRect/>
          </a:stretch>
        </p:blipFill>
        <p:spPr bwMode="auto">
          <a:xfrm>
            <a:off x="1905000" y="0"/>
            <a:ext cx="5334000" cy="6875463"/>
          </a:xfrm>
          <a:prstGeom prst="rect">
            <a:avLst/>
          </a:prstGeom>
          <a:noFill/>
          <a:ln w="9525">
            <a:noFill/>
            <a:round/>
            <a:headEnd/>
            <a:tailEnd/>
          </a:ln>
        </p:spPr>
      </p:pic>
      <p:sp>
        <p:nvSpPr>
          <p:cNvPr id="7" name="Oval 2"/>
          <p:cNvSpPr>
            <a:spLocks noChangeArrowheads="1"/>
          </p:cNvSpPr>
          <p:nvPr/>
        </p:nvSpPr>
        <p:spPr bwMode="auto">
          <a:xfrm>
            <a:off x="2590800" y="3581400"/>
            <a:ext cx="2362200" cy="1066800"/>
          </a:xfrm>
          <a:prstGeom prst="ellipse">
            <a:avLst/>
          </a:prstGeom>
          <a:noFill/>
          <a:ln w="19050" algn="ctr">
            <a:solidFill>
              <a:srgbClr val="FF0000"/>
            </a:solidFill>
            <a:round/>
            <a:headEnd/>
            <a:tailEnd/>
          </a:ln>
        </p:spPr>
        <p:txBody>
          <a:bodyPr/>
          <a:lstStyle/>
          <a:p>
            <a:pPr>
              <a:buClr>
                <a:srgbClr val="FFFFFF"/>
              </a:buClr>
              <a:buSzPct val="100000"/>
              <a:buFont typeface="Times New Roman" pitchFamily="18" charset="0"/>
              <a:buNone/>
            </a:pPr>
            <a:endParaRPr lang="en-US" sz="1400" b="1">
              <a:latin typeface="+mj-lt"/>
              <a:cs typeface="Arial" pitchFamily="34" charset="0"/>
            </a:endParaRPr>
          </a:p>
        </p:txBody>
      </p:sp>
      <p:sp>
        <p:nvSpPr>
          <p:cNvPr id="8" name="Oval 3"/>
          <p:cNvSpPr>
            <a:spLocks noChangeArrowheads="1"/>
          </p:cNvSpPr>
          <p:nvPr/>
        </p:nvSpPr>
        <p:spPr bwMode="auto">
          <a:xfrm>
            <a:off x="2590800" y="304800"/>
            <a:ext cx="2362200" cy="609600"/>
          </a:xfrm>
          <a:prstGeom prst="ellipse">
            <a:avLst/>
          </a:prstGeom>
          <a:noFill/>
          <a:ln w="19050" algn="ctr">
            <a:solidFill>
              <a:srgbClr val="FF0000"/>
            </a:solidFill>
            <a:round/>
            <a:headEnd/>
            <a:tailEnd/>
          </a:ln>
        </p:spPr>
        <p:txBody>
          <a:bodyPr/>
          <a:lstStyle/>
          <a:p>
            <a:pPr>
              <a:buClr>
                <a:srgbClr val="FFFFFF"/>
              </a:buClr>
              <a:buSzPct val="100000"/>
              <a:buFont typeface="Times New Roman" pitchFamily="18" charset="0"/>
              <a:buNone/>
            </a:pPr>
            <a:endParaRPr lang="en-US" sz="1400" b="1">
              <a:latin typeface="+mj-lt"/>
              <a:cs typeface="Arial" pitchFamily="34" charset="0"/>
            </a:endParaRPr>
          </a:p>
        </p:txBody>
      </p:sp>
      <p:sp>
        <p:nvSpPr>
          <p:cNvPr id="9" name="TextBox 4"/>
          <p:cNvSpPr txBox="1">
            <a:spLocks noChangeArrowheads="1"/>
          </p:cNvSpPr>
          <p:nvPr/>
        </p:nvSpPr>
        <p:spPr bwMode="auto">
          <a:xfrm>
            <a:off x="500034" y="685800"/>
            <a:ext cx="1428760" cy="1015663"/>
          </a:xfrm>
          <a:prstGeom prst="rect">
            <a:avLst/>
          </a:prstGeom>
          <a:noFill/>
          <a:ln w="9525">
            <a:noFill/>
            <a:miter lim="800000"/>
            <a:headEnd/>
            <a:tailEnd/>
          </a:ln>
        </p:spPr>
        <p:txBody>
          <a:bodyPr wrap="square">
            <a:spAutoFit/>
          </a:bodyPr>
          <a:lstStyle/>
          <a:p>
            <a:pPr>
              <a:buClr>
                <a:srgbClr val="FFFFFF"/>
              </a:buClr>
              <a:buSzPct val="100000"/>
              <a:buFont typeface="Times New Roman" pitchFamily="18" charset="0"/>
              <a:buNone/>
            </a:pPr>
            <a:r>
              <a:rPr lang="en-US" sz="2000" dirty="0">
                <a:latin typeface="+mn-lt"/>
                <a:cs typeface="Arial" pitchFamily="34" charset="0"/>
              </a:rPr>
              <a:t>Document input and processing</a:t>
            </a:r>
          </a:p>
        </p:txBody>
      </p:sp>
      <p:sp>
        <p:nvSpPr>
          <p:cNvPr id="10" name="TextBox 5"/>
          <p:cNvSpPr txBox="1">
            <a:spLocks noChangeArrowheads="1"/>
          </p:cNvSpPr>
          <p:nvPr/>
        </p:nvSpPr>
        <p:spPr bwMode="auto">
          <a:xfrm>
            <a:off x="7315200" y="1828800"/>
            <a:ext cx="1600200" cy="707886"/>
          </a:xfrm>
          <a:prstGeom prst="rect">
            <a:avLst/>
          </a:prstGeom>
          <a:noFill/>
          <a:ln w="9525">
            <a:noFill/>
            <a:miter lim="800000"/>
            <a:headEnd/>
            <a:tailEnd/>
          </a:ln>
        </p:spPr>
        <p:txBody>
          <a:bodyPr>
            <a:spAutoFit/>
          </a:bodyPr>
          <a:lstStyle/>
          <a:p>
            <a:pPr>
              <a:buClr>
                <a:srgbClr val="FFFFFF"/>
              </a:buClr>
              <a:buSzPct val="100000"/>
              <a:buFont typeface="Times New Roman" pitchFamily="18" charset="0"/>
              <a:buNone/>
            </a:pPr>
            <a:r>
              <a:rPr lang="en-US" sz="2000" dirty="0" smtClean="0">
                <a:latin typeface="+mn-lt"/>
                <a:cs typeface="Arial" pitchFamily="34" charset="0"/>
              </a:rPr>
              <a:t>Information extraction</a:t>
            </a:r>
            <a:endParaRPr lang="en-US" sz="2000" dirty="0">
              <a:latin typeface="+mn-lt"/>
              <a:cs typeface="Arial" pitchFamily="34" charset="0"/>
            </a:endParaRPr>
          </a:p>
        </p:txBody>
      </p:sp>
      <p:sp>
        <p:nvSpPr>
          <p:cNvPr id="11" name="Oval 3"/>
          <p:cNvSpPr>
            <a:spLocks noChangeArrowheads="1"/>
          </p:cNvSpPr>
          <p:nvPr/>
        </p:nvSpPr>
        <p:spPr bwMode="auto">
          <a:xfrm>
            <a:off x="5257800" y="6400800"/>
            <a:ext cx="1828800" cy="228600"/>
          </a:xfrm>
          <a:prstGeom prst="ellipse">
            <a:avLst/>
          </a:prstGeom>
          <a:noFill/>
          <a:ln w="19050" algn="ctr">
            <a:solidFill>
              <a:srgbClr val="FF0000"/>
            </a:solidFill>
            <a:round/>
            <a:headEnd/>
            <a:tailEnd/>
          </a:ln>
        </p:spPr>
        <p:txBody>
          <a:bodyPr/>
          <a:lstStyle/>
          <a:p>
            <a:pPr>
              <a:buClr>
                <a:srgbClr val="FFFFFF"/>
              </a:buClr>
              <a:buSzPct val="100000"/>
              <a:buFont typeface="Times New Roman" pitchFamily="18" charset="0"/>
              <a:buNone/>
            </a:pPr>
            <a:endParaRPr lang="en-US" sz="1400">
              <a:latin typeface="+mj-lt"/>
              <a:cs typeface="Arial" pitchFamily="34" charset="0"/>
            </a:endParaRPr>
          </a:p>
        </p:txBody>
      </p:sp>
      <p:sp>
        <p:nvSpPr>
          <p:cNvPr id="12" name="Oval 2"/>
          <p:cNvSpPr>
            <a:spLocks noChangeArrowheads="1"/>
          </p:cNvSpPr>
          <p:nvPr/>
        </p:nvSpPr>
        <p:spPr bwMode="auto">
          <a:xfrm>
            <a:off x="2590800" y="1752600"/>
            <a:ext cx="2362200" cy="762000"/>
          </a:xfrm>
          <a:prstGeom prst="ellipse">
            <a:avLst/>
          </a:prstGeom>
          <a:noFill/>
          <a:ln w="19050" algn="ctr">
            <a:solidFill>
              <a:srgbClr val="FF0000"/>
            </a:solidFill>
            <a:round/>
            <a:headEnd/>
            <a:tailEnd/>
          </a:ln>
        </p:spPr>
        <p:txBody>
          <a:bodyPr/>
          <a:lstStyle/>
          <a:p>
            <a:pPr>
              <a:buClr>
                <a:srgbClr val="FFFFFF"/>
              </a:buClr>
              <a:buSzPct val="100000"/>
              <a:buFont typeface="Times New Roman" pitchFamily="18" charset="0"/>
              <a:buNone/>
            </a:pPr>
            <a:endParaRPr lang="en-US" sz="1400" b="1">
              <a:latin typeface="+mj-lt"/>
              <a:cs typeface="Arial" pitchFamily="34" charset="0"/>
            </a:endParaRPr>
          </a:p>
        </p:txBody>
      </p:sp>
      <p:sp>
        <p:nvSpPr>
          <p:cNvPr id="13" name="Rectangle 12"/>
          <p:cNvSpPr>
            <a:spLocks noChangeArrowheads="1"/>
          </p:cNvSpPr>
          <p:nvPr/>
        </p:nvSpPr>
        <p:spPr bwMode="auto">
          <a:xfrm>
            <a:off x="357158" y="6000768"/>
            <a:ext cx="4643470" cy="707886"/>
          </a:xfrm>
          <a:prstGeom prst="rect">
            <a:avLst/>
          </a:prstGeom>
          <a:solidFill>
            <a:schemeClr val="bg1"/>
          </a:solidFill>
          <a:ln w="9525">
            <a:noFill/>
            <a:miter lim="800000"/>
            <a:headEnd/>
            <a:tailEnd/>
          </a:ln>
        </p:spPr>
        <p:txBody>
          <a:bodyPr wrap="square">
            <a:spAutoFit/>
          </a:bodyPr>
          <a:lstStyle/>
          <a:p>
            <a:r>
              <a:rPr lang="en-US" sz="2000" dirty="0" smtClean="0">
                <a:latin typeface="+mj-lt"/>
                <a:cs typeface="Arial" pitchFamily="34" charset="0"/>
              </a:rPr>
              <a:t>H.P. Luhn, “</a:t>
            </a:r>
            <a:r>
              <a:rPr lang="en-US" sz="2000" i="1" dirty="0" smtClean="0">
                <a:latin typeface="+mj-lt"/>
                <a:cs typeface="Arial" pitchFamily="34" charset="0"/>
              </a:rPr>
              <a:t>A Business Intelligence System,” </a:t>
            </a:r>
            <a:r>
              <a:rPr lang="en-US" sz="2000" u="sng" dirty="0" smtClean="0">
                <a:latin typeface="+mj-lt"/>
                <a:cs typeface="Arial" pitchFamily="34" charset="0"/>
              </a:rPr>
              <a:t>IBM Journal</a:t>
            </a:r>
            <a:r>
              <a:rPr lang="en-US" sz="2000" dirty="0" smtClean="0">
                <a:latin typeface="+mj-lt"/>
                <a:cs typeface="Arial" pitchFamily="34" charset="0"/>
              </a:rPr>
              <a:t>, October 1958</a:t>
            </a:r>
            <a:endParaRPr lang="en-US" sz="2000" dirty="0">
              <a:latin typeface="+mj-lt"/>
              <a:cs typeface="Arial" pitchFamily="34" charset="0"/>
            </a:endParaRPr>
          </a:p>
        </p:txBody>
      </p:sp>
      <p:sp>
        <p:nvSpPr>
          <p:cNvPr id="14" name="Rectangle 13"/>
          <p:cNvSpPr/>
          <p:nvPr/>
        </p:nvSpPr>
        <p:spPr>
          <a:xfrm>
            <a:off x="285720" y="3810000"/>
            <a:ext cx="1643074" cy="707886"/>
          </a:xfrm>
          <a:prstGeom prst="rect">
            <a:avLst/>
          </a:prstGeom>
        </p:spPr>
        <p:txBody>
          <a:bodyPr wrap="square">
            <a:spAutoFit/>
          </a:bodyPr>
          <a:lstStyle/>
          <a:p>
            <a:pPr>
              <a:buClr>
                <a:srgbClr val="FFFFFF"/>
              </a:buClr>
              <a:buSzPct val="100000"/>
            </a:pPr>
            <a:r>
              <a:rPr lang="en-US" sz="2000" dirty="0" smtClean="0">
                <a:latin typeface="+mn-lt"/>
                <a:cs typeface="Arial" pitchFamily="34" charset="0"/>
              </a:rPr>
              <a:t>Knowledge management</a:t>
            </a:r>
            <a:endParaRPr lang="en-US" sz="2000" dirty="0">
              <a:latin typeface="+mn-lt"/>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AE37"/>
                </a:solidFill>
              </a:rPr>
              <a:t>&gt;&gt;</a:t>
            </a:r>
            <a:r>
              <a:rPr lang="en-US" dirty="0" smtClean="0"/>
              <a:t> </a:t>
            </a:r>
            <a:r>
              <a:rPr lang="fr-CA" dirty="0" err="1" smtClean="0"/>
              <a:t>Statistical</a:t>
            </a:r>
            <a:r>
              <a:rPr lang="fr-CA" dirty="0" smtClean="0"/>
              <a:t> </a:t>
            </a:r>
            <a:r>
              <a:rPr lang="fr-CA" dirty="0" err="1" smtClean="0"/>
              <a:t>Analysis</a:t>
            </a:r>
            <a:r>
              <a:rPr lang="fr-CA" dirty="0" smtClean="0"/>
              <a:t> of Content</a:t>
            </a:r>
            <a:endParaRPr lang="en-US" dirty="0"/>
          </a:p>
        </p:txBody>
      </p:sp>
      <p:pic>
        <p:nvPicPr>
          <p:cNvPr id="5" name="Picture 3" descr="luhn58-table.png"/>
          <p:cNvPicPr>
            <a:picLocks noChangeAspect="1" noChangeArrowheads="1"/>
          </p:cNvPicPr>
          <p:nvPr/>
        </p:nvPicPr>
        <p:blipFill>
          <a:blip r:embed="rId3" cstate="print"/>
          <a:srcRect l="3802" r="10139" b="15469"/>
          <a:stretch>
            <a:fillRect/>
          </a:stretch>
        </p:blipFill>
        <p:spPr bwMode="auto">
          <a:xfrm>
            <a:off x="1758291" y="2117894"/>
            <a:ext cx="5599791" cy="3481272"/>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Rectangle 5"/>
          <p:cNvSpPr>
            <a:spLocks noChangeArrowheads="1"/>
          </p:cNvSpPr>
          <p:nvPr/>
        </p:nvSpPr>
        <p:spPr bwMode="auto">
          <a:xfrm>
            <a:off x="468313" y="5572140"/>
            <a:ext cx="7818463" cy="707886"/>
          </a:xfrm>
          <a:prstGeom prst="rect">
            <a:avLst/>
          </a:prstGeom>
          <a:noFill/>
          <a:ln w="9525">
            <a:noFill/>
            <a:miter lim="800000"/>
            <a:headEnd/>
            <a:tailEnd/>
          </a:ln>
        </p:spPr>
        <p:txBody>
          <a:bodyPr wrap="square">
            <a:spAutoFit/>
          </a:bodyPr>
          <a:lstStyle/>
          <a:p>
            <a:r>
              <a:rPr lang="en-US" sz="2000" dirty="0" smtClean="0">
                <a:latin typeface="+mj-lt"/>
              </a:rPr>
              <a:t>Hans </a:t>
            </a:r>
            <a:r>
              <a:rPr lang="en-US" sz="2000" dirty="0">
                <a:latin typeface="+mj-lt"/>
              </a:rPr>
              <a:t>Peter Luhn, </a:t>
            </a:r>
            <a:r>
              <a:rPr lang="en-US" sz="2000" i="1" dirty="0" smtClean="0">
                <a:latin typeface="+mj-lt"/>
              </a:rPr>
              <a:t>“The </a:t>
            </a:r>
            <a:r>
              <a:rPr lang="en-US" sz="2000" i="1" dirty="0">
                <a:latin typeface="+mj-lt"/>
              </a:rPr>
              <a:t>Automatic Creation of Literature Abstracts,” </a:t>
            </a:r>
            <a:r>
              <a:rPr lang="en-US" sz="2000" i="1" dirty="0" smtClean="0">
                <a:latin typeface="+mj-lt"/>
              </a:rPr>
              <a:t> </a:t>
            </a:r>
          </a:p>
          <a:p>
            <a:r>
              <a:rPr lang="en-US" sz="2000" u="sng" dirty="0" smtClean="0">
                <a:latin typeface="+mj-lt"/>
              </a:rPr>
              <a:t>IBM </a:t>
            </a:r>
            <a:r>
              <a:rPr lang="en-US" sz="2000" u="sng" dirty="0">
                <a:latin typeface="+mj-lt"/>
              </a:rPr>
              <a:t>Journal</a:t>
            </a:r>
            <a:r>
              <a:rPr lang="en-US" sz="2000" dirty="0">
                <a:latin typeface="+mj-lt"/>
              </a:rPr>
              <a:t>, April </a:t>
            </a:r>
            <a:r>
              <a:rPr lang="en-US" sz="2000" dirty="0" smtClean="0">
                <a:latin typeface="+mj-lt"/>
              </a:rPr>
              <a:t>1958</a:t>
            </a:r>
            <a:endParaRPr lang="en-US" sz="2000" dirty="0">
              <a:latin typeface="+mj-lt"/>
            </a:endParaRPr>
          </a:p>
        </p:txBody>
      </p:sp>
      <p:sp>
        <p:nvSpPr>
          <p:cNvPr id="8" name="Rectangle 14"/>
          <p:cNvSpPr txBox="1">
            <a:spLocks noChangeArrowheads="1"/>
          </p:cNvSpPr>
          <p:nvPr/>
        </p:nvSpPr>
        <p:spPr bwMode="auto">
          <a:xfrm>
            <a:off x="457200" y="1311275"/>
            <a:ext cx="8229600" cy="97471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lvl="1">
              <a:tabLst>
                <a:tab pos="7086600" algn="r"/>
              </a:tabLst>
              <a:defRPr/>
            </a:pPr>
            <a:r>
              <a:rPr lang="en-US" sz="2200" noProof="1" smtClean="0">
                <a:latin typeface="+mn-lt"/>
                <a:cs typeface="Arial" charset="0"/>
              </a:rPr>
              <a:t>“Statistical information derived from word frequency and distribution is used by the machine to compute a relative measure of significance.”</a:t>
            </a:r>
            <a:endParaRPr lang="en-US" sz="2200" dirty="0">
              <a:latin typeface="+mn-lt"/>
              <a:cs typeface="Arial"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3" name="Rectangle 13"/>
          <p:cNvSpPr>
            <a:spLocks noGrp="1" noChangeArrowheads="1"/>
          </p:cNvSpPr>
          <p:nvPr>
            <p:ph type="title"/>
          </p:nvPr>
        </p:nvSpPr>
        <p:spPr>
          <a:noFill/>
          <a:ln/>
        </p:spPr>
        <p:txBody>
          <a:bodyPr/>
          <a:lstStyle/>
          <a:p>
            <a:r>
              <a:rPr lang="en-US" dirty="0">
                <a:solidFill>
                  <a:srgbClr val="FFAE37"/>
                </a:solidFill>
              </a:rPr>
              <a:t>&gt;&gt;</a:t>
            </a:r>
            <a:r>
              <a:rPr lang="en-US" dirty="0"/>
              <a:t> </a:t>
            </a:r>
            <a:r>
              <a:rPr lang="en-US" dirty="0" smtClean="0"/>
              <a:t>Past, Present &amp; Future</a:t>
            </a:r>
            <a:endParaRPr lang="en-US" dirty="0"/>
          </a:p>
        </p:txBody>
      </p:sp>
      <p:sp>
        <p:nvSpPr>
          <p:cNvPr id="245774" name="Rectangle 14"/>
          <p:cNvSpPr>
            <a:spLocks noGrp="1" noChangeArrowheads="1"/>
          </p:cNvSpPr>
          <p:nvPr>
            <p:ph type="body" idx="1"/>
          </p:nvPr>
        </p:nvSpPr>
        <p:spPr>
          <a:xfrm>
            <a:off x="785786" y="2071677"/>
            <a:ext cx="7500990" cy="3589347"/>
          </a:xfrm>
          <a:noFill/>
          <a:ln/>
        </p:spPr>
        <p:txBody>
          <a:bodyPr/>
          <a:lstStyle/>
          <a:p>
            <a:pPr>
              <a:buNone/>
            </a:pPr>
            <a:r>
              <a:rPr lang="en-US" i="1" dirty="0" smtClean="0"/>
              <a:t>He who controls the present, controls the past. He who controls the past, controls the future.</a:t>
            </a:r>
          </a:p>
          <a:p>
            <a:pPr lvl="1" algn="r">
              <a:buNone/>
            </a:pPr>
            <a:r>
              <a:rPr lang="en-US" dirty="0" smtClean="0"/>
              <a:t>-- derived from George Orwell’s </a:t>
            </a:r>
            <a:r>
              <a:rPr lang="en-US" u="sng" dirty="0" smtClean="0"/>
              <a:t>1984</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AE37"/>
                </a:solidFill>
              </a:rPr>
              <a:t>&gt;&gt;</a:t>
            </a:r>
            <a:r>
              <a:rPr lang="en-US" dirty="0" smtClean="0"/>
              <a:t> </a:t>
            </a:r>
            <a:r>
              <a:rPr lang="fr-CA" dirty="0" err="1" smtClean="0"/>
              <a:t>Significance</a:t>
            </a:r>
            <a:r>
              <a:rPr lang="fr-CA" dirty="0" smtClean="0"/>
              <a:t> </a:t>
            </a:r>
            <a:r>
              <a:rPr lang="fr-CA" dirty="0" err="1" smtClean="0"/>
              <a:t>from</a:t>
            </a:r>
            <a:r>
              <a:rPr lang="fr-CA" dirty="0" smtClean="0"/>
              <a:t> </a:t>
            </a:r>
            <a:r>
              <a:rPr lang="fr-CA" dirty="0" err="1" smtClean="0"/>
              <a:t>Semantics</a:t>
            </a:r>
            <a:endParaRPr lang="en-US" dirty="0"/>
          </a:p>
        </p:txBody>
      </p:sp>
      <p:sp>
        <p:nvSpPr>
          <p:cNvPr id="4" name="Rectangle 3"/>
          <p:cNvSpPr/>
          <p:nvPr/>
        </p:nvSpPr>
        <p:spPr>
          <a:xfrm>
            <a:off x="876300" y="1794570"/>
            <a:ext cx="7339038" cy="2677656"/>
          </a:xfrm>
          <a:prstGeom prst="rect">
            <a:avLst/>
          </a:prstGeom>
        </p:spPr>
        <p:txBody>
          <a:bodyPr wrap="square">
            <a:spAutoFit/>
          </a:bodyPr>
          <a:lstStyle/>
          <a:p>
            <a:r>
              <a:rPr lang="en-US" i="1" dirty="0" smtClean="0">
                <a:latin typeface="+mn-lt"/>
              </a:rPr>
              <a:t>“This rather unsophisticated argument on ‘significance’ avoids such linguistic implications as grammar and syntax... No attention is paid to the logical and semantic relationships the author has established.”</a:t>
            </a:r>
          </a:p>
          <a:p>
            <a:pPr algn="r"/>
            <a:r>
              <a:rPr lang="en-US" dirty="0" smtClean="0">
                <a:latin typeface="+mn-lt"/>
              </a:rPr>
              <a:t>-- Hans Peter Luhn, 1958</a:t>
            </a:r>
            <a:endParaRPr lang="en-US" dirty="0">
              <a:latin typeface="+mn-l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1428728" y="4857760"/>
            <a:ext cx="4481519" cy="1293571"/>
          </a:xfrm>
          <a:prstGeom prst="rect">
            <a:avLst/>
          </a:prstGeom>
          <a:noFill/>
          <a:ln w="9525">
            <a:noFill/>
            <a:miter lim="800000"/>
            <a:headEnd/>
            <a:tailEnd/>
          </a:ln>
          <a:effectLst/>
        </p:spPr>
      </p:pic>
      <p:pic>
        <p:nvPicPr>
          <p:cNvPr id="4" name="Picture 4" descr="ASAshot1.png"/>
          <p:cNvPicPr>
            <a:picLocks noChangeAspect="1"/>
          </p:cNvPicPr>
          <p:nvPr/>
        </p:nvPicPr>
        <p:blipFill>
          <a:blip r:embed="rId4" cstate="print"/>
          <a:srcRect/>
          <a:stretch>
            <a:fillRect/>
          </a:stretch>
        </p:blipFill>
        <p:spPr bwMode="auto">
          <a:xfrm>
            <a:off x="6143636" y="1785926"/>
            <a:ext cx="2311028" cy="2071702"/>
          </a:xfrm>
          <a:prstGeom prst="rect">
            <a:avLst/>
          </a:prstGeom>
          <a:noFill/>
          <a:ln w="9525">
            <a:noFill/>
            <a:miter lim="800000"/>
            <a:headEnd/>
            <a:tailEnd/>
          </a:ln>
        </p:spPr>
      </p:pic>
      <p:sp>
        <p:nvSpPr>
          <p:cNvPr id="245773" name="Rectangle 13"/>
          <p:cNvSpPr>
            <a:spLocks noGrp="1" noChangeArrowheads="1"/>
          </p:cNvSpPr>
          <p:nvPr>
            <p:ph type="title"/>
          </p:nvPr>
        </p:nvSpPr>
        <p:spPr>
          <a:noFill/>
          <a:ln/>
        </p:spPr>
        <p:txBody>
          <a:bodyPr/>
          <a:lstStyle/>
          <a:p>
            <a:r>
              <a:rPr lang="en-US" dirty="0" smtClean="0">
                <a:solidFill>
                  <a:srgbClr val="FFAE37"/>
                </a:solidFill>
              </a:rPr>
              <a:t>&gt;&gt;</a:t>
            </a:r>
            <a:r>
              <a:rPr lang="en-US" dirty="0" smtClean="0"/>
              <a:t> Methods</a:t>
            </a:r>
            <a:endParaRPr lang="en-US" dirty="0"/>
          </a:p>
        </p:txBody>
      </p:sp>
      <p:sp>
        <p:nvSpPr>
          <p:cNvPr id="245774" name="Rectangle 14"/>
          <p:cNvSpPr>
            <a:spLocks noGrp="1" noChangeArrowheads="1"/>
          </p:cNvSpPr>
          <p:nvPr>
            <p:ph type="body" idx="1"/>
          </p:nvPr>
        </p:nvSpPr>
        <p:spPr>
          <a:xfrm>
            <a:off x="457200" y="1311275"/>
            <a:ext cx="8229600" cy="4997450"/>
          </a:xfrm>
          <a:noFill/>
          <a:ln/>
        </p:spPr>
        <p:txBody>
          <a:bodyPr/>
          <a:lstStyle/>
          <a:p>
            <a:pPr>
              <a:lnSpc>
                <a:spcPct val="95000"/>
              </a:lnSpc>
              <a:buClr>
                <a:srgbClr val="000000"/>
              </a:buClr>
              <a:buSzPct val="100000"/>
              <a:buFont typeface="Times New Roman"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dirty="0" smtClean="0"/>
              <a:t>Technologists developed approaches to taming text:</a:t>
            </a:r>
          </a:p>
          <a:p>
            <a:pPr lvl="1">
              <a:lnSpc>
                <a:spcPct val="95000"/>
              </a:lnSpc>
              <a:buSzPct val="10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dirty="0" smtClean="0">
                <a:ea typeface="+mn-ea"/>
                <a:cs typeface="+mn-cs"/>
              </a:rPr>
              <a:t>Vector-space representations.</a:t>
            </a:r>
          </a:p>
          <a:p>
            <a:pPr marL="1549400" lvl="2" indent="-292100">
              <a:lnSpc>
                <a:spcPct val="95000"/>
              </a:lnSpc>
              <a:buSzPct val="100000"/>
              <a:tabLst>
                <a:tab pos="457200" algn="l"/>
                <a:tab pos="9144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i="0" dirty="0" smtClean="0">
                <a:solidFill>
                  <a:schemeClr val="tx1"/>
                </a:solidFill>
                <a:latin typeface="+mn-lt"/>
              </a:rPr>
              <a:t>Salton, Wong &amp; Yang, 1975,</a:t>
            </a:r>
          </a:p>
          <a:p>
            <a:pPr marL="1549400" lvl="2" indent="-292100">
              <a:lnSpc>
                <a:spcPct val="95000"/>
              </a:lnSpc>
              <a:buSzPct val="100000"/>
              <a:tabLst>
                <a:tab pos="457200" algn="l"/>
                <a:tab pos="9144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dirty="0" smtClean="0">
                <a:solidFill>
                  <a:schemeClr val="tx1"/>
                </a:solidFill>
                <a:latin typeface="+mn-lt"/>
              </a:rPr>
              <a:t>“A Vector Space Model for Automatic Indexing.” </a:t>
            </a:r>
            <a:endParaRPr lang="en-US" sz="2000" dirty="0" smtClean="0">
              <a:solidFill>
                <a:schemeClr val="tx1"/>
              </a:solidFill>
              <a:latin typeface="+mn-lt"/>
            </a:endParaRPr>
          </a:p>
          <a:p>
            <a:pPr lvl="1">
              <a:lnSpc>
                <a:spcPct val="95000"/>
              </a:lnSpc>
              <a:buSzPct val="10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dirty="0" smtClean="0">
                <a:ea typeface="+mn-ea"/>
                <a:cs typeface="+mn-cs"/>
              </a:rPr>
              <a:t>Clustering &amp; classification algorithms.</a:t>
            </a:r>
          </a:p>
          <a:p>
            <a:pPr marL="1520826" lvl="3" indent="-230188">
              <a:spcBef>
                <a:spcPts val="663"/>
              </a:spcBef>
              <a:buClr>
                <a:srgbClr val="000000"/>
              </a:buClr>
              <a:buSzPct val="100000"/>
              <a:buFont typeface="Times New Roman" pitchFamily="18" charset="0"/>
              <a:buNone/>
              <a:tabLst>
                <a:tab pos="687388" algn="l"/>
                <a:tab pos="1144588" algn="l"/>
                <a:tab pos="1601788" algn="l"/>
                <a:tab pos="2058988" algn="l"/>
                <a:tab pos="2516188" algn="l"/>
                <a:tab pos="2973388" algn="l"/>
                <a:tab pos="3430588" algn="l"/>
                <a:tab pos="3887788" algn="l"/>
                <a:tab pos="4344988" algn="l"/>
                <a:tab pos="4802188" algn="l"/>
                <a:tab pos="5259388" algn="l"/>
                <a:tab pos="5716588" algn="l"/>
                <a:tab pos="6173788" algn="l"/>
                <a:tab pos="6630988" algn="l"/>
                <a:tab pos="7088188" algn="l"/>
                <a:tab pos="7545388" algn="l"/>
                <a:tab pos="8002588" algn="l"/>
                <a:tab pos="8459788" algn="l"/>
                <a:tab pos="8916988" algn="l"/>
                <a:tab pos="9374188" algn="l"/>
              </a:tabLst>
            </a:pPr>
            <a:r>
              <a:rPr lang="en-GB" sz="1800" dirty="0" smtClean="0">
                <a:latin typeface="+mn-lt"/>
              </a:rPr>
              <a:t>Naive Bayes.</a:t>
            </a:r>
          </a:p>
          <a:p>
            <a:pPr marL="1520826" lvl="3" indent="-230188">
              <a:spcBef>
                <a:spcPts val="663"/>
              </a:spcBef>
              <a:buClr>
                <a:srgbClr val="000000"/>
              </a:buClr>
              <a:buSzPct val="100000"/>
              <a:buFont typeface="Times New Roman" pitchFamily="18" charset="0"/>
              <a:buNone/>
              <a:tabLst>
                <a:tab pos="687388" algn="l"/>
                <a:tab pos="1144588" algn="l"/>
                <a:tab pos="1601788" algn="l"/>
                <a:tab pos="2058988" algn="l"/>
                <a:tab pos="2516188" algn="l"/>
                <a:tab pos="2973388" algn="l"/>
                <a:tab pos="3430588" algn="l"/>
                <a:tab pos="3887788" algn="l"/>
                <a:tab pos="4344988" algn="l"/>
                <a:tab pos="4802188" algn="l"/>
                <a:tab pos="5259388" algn="l"/>
                <a:tab pos="5716588" algn="l"/>
                <a:tab pos="6173788" algn="l"/>
                <a:tab pos="6630988" algn="l"/>
                <a:tab pos="7088188" algn="l"/>
                <a:tab pos="7545388" algn="l"/>
                <a:tab pos="8002588" algn="l"/>
                <a:tab pos="8459788" algn="l"/>
                <a:tab pos="8916988" algn="l"/>
                <a:tab pos="9374188" algn="l"/>
              </a:tabLst>
            </a:pPr>
            <a:r>
              <a:rPr lang="en-US" sz="1800" dirty="0" smtClean="0">
                <a:latin typeface="+mn-lt"/>
              </a:rPr>
              <a:t>Support Vector Machine.</a:t>
            </a:r>
          </a:p>
          <a:p>
            <a:pPr marL="1520826" lvl="3" indent="-230188">
              <a:spcBef>
                <a:spcPts val="663"/>
              </a:spcBef>
              <a:buClr>
                <a:srgbClr val="000000"/>
              </a:buClr>
              <a:buSzPct val="100000"/>
              <a:buFont typeface="Times New Roman" pitchFamily="18" charset="0"/>
              <a:buNone/>
              <a:tabLst>
                <a:tab pos="687388" algn="l"/>
                <a:tab pos="1144588" algn="l"/>
                <a:tab pos="1601788" algn="l"/>
                <a:tab pos="2058988" algn="l"/>
                <a:tab pos="2516188" algn="l"/>
                <a:tab pos="2973388" algn="l"/>
                <a:tab pos="3430588" algn="l"/>
                <a:tab pos="3887788" algn="l"/>
                <a:tab pos="4344988" algn="l"/>
                <a:tab pos="4802188" algn="l"/>
                <a:tab pos="5259388" algn="l"/>
                <a:tab pos="5716588" algn="l"/>
                <a:tab pos="6173788" algn="l"/>
                <a:tab pos="6630988" algn="l"/>
                <a:tab pos="7088188" algn="l"/>
                <a:tab pos="7545388" algn="l"/>
                <a:tab pos="8002588" algn="l"/>
                <a:tab pos="8459788" algn="l"/>
                <a:tab pos="8916988" algn="l"/>
                <a:tab pos="9374188" algn="l"/>
              </a:tabLst>
            </a:pPr>
            <a:r>
              <a:rPr lang="en-US" sz="1800" dirty="0" smtClean="0">
                <a:latin typeface="+mn-lt"/>
              </a:rPr>
              <a:t>K-nearest neighbor.</a:t>
            </a:r>
            <a:endParaRPr lang="en-GB" sz="1800" dirty="0" smtClean="0">
              <a:latin typeface="+mn-lt"/>
            </a:endParaRPr>
          </a:p>
          <a:p>
            <a:pPr lvl="1">
              <a:lnSpc>
                <a:spcPct val="95000"/>
              </a:lnSpc>
              <a:buSzPct val="10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dirty="0" smtClean="0">
                <a:ea typeface="+mn-ea"/>
                <a:cs typeface="+mn-cs"/>
              </a:rPr>
              <a:t>Linguistic methods.</a:t>
            </a:r>
          </a:p>
          <a:p>
            <a:pPr lvl="1">
              <a:lnSpc>
                <a:spcPct val="95000"/>
              </a:lnSpc>
              <a:buSzPct val="10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n-GB" dirty="0" smtClean="0">
              <a:ea typeface="+mn-ea"/>
              <a:cs typeface="+mn-cs"/>
            </a:endParaRPr>
          </a:p>
          <a:p>
            <a:pPr lvl="1">
              <a:lnSpc>
                <a:spcPct val="95000"/>
              </a:lnSpc>
              <a:buSzPct val="10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n-GB" dirty="0" smtClean="0">
              <a:ea typeface="+mn-ea"/>
              <a:cs typeface="+mn-cs"/>
            </a:endParaRPr>
          </a:p>
          <a:p>
            <a:pPr lvl="1">
              <a:lnSpc>
                <a:spcPct val="95000"/>
              </a:lnSpc>
              <a:buSzPct val="10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dirty="0" smtClean="0">
                <a:ea typeface="+mn-ea"/>
                <a:cs typeface="+mn-cs"/>
              </a:rPr>
              <a:t>Machine learning.</a:t>
            </a:r>
            <a:endParaRPr lang="en-US" dirty="0" smtClean="0">
              <a:ea typeface="+mn-ea"/>
              <a:cs typeface="+mn-cs"/>
            </a:endParaRPr>
          </a:p>
        </p:txBody>
      </p:sp>
      <p:pic>
        <p:nvPicPr>
          <p:cNvPr id="5" name="Picture 6" descr="Svm_separating_hyperplanes.png"/>
          <p:cNvPicPr>
            <a:picLocks noChangeAspect="1"/>
          </p:cNvPicPr>
          <p:nvPr/>
        </p:nvPicPr>
        <p:blipFill>
          <a:blip r:embed="rId5" cstate="print"/>
          <a:srcRect/>
          <a:stretch>
            <a:fillRect/>
          </a:stretch>
        </p:blipFill>
        <p:spPr bwMode="auto">
          <a:xfrm>
            <a:off x="4429124" y="3286124"/>
            <a:ext cx="1802187" cy="172084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AE37"/>
                </a:solidFill>
              </a:rPr>
              <a:t>&gt;&gt;</a:t>
            </a:r>
            <a:r>
              <a:rPr lang="en-US" dirty="0" smtClean="0"/>
              <a:t> Looking Ahead</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2071670" y="1268413"/>
            <a:ext cx="4976832" cy="49768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l="2743" t="9600" r="2743" b="9600"/>
          <a:stretch>
            <a:fillRect/>
          </a:stretch>
        </p:blipFill>
        <p:spPr bwMode="auto">
          <a:xfrm>
            <a:off x="5429256" y="1500174"/>
            <a:ext cx="3512084" cy="2573526"/>
          </a:xfrm>
          <a:prstGeom prst="rect">
            <a:avLst/>
          </a:prstGeom>
          <a:noFill/>
          <a:ln w="9525">
            <a:noFill/>
            <a:miter lim="800000"/>
            <a:headEnd/>
            <a:tailEnd/>
          </a:ln>
        </p:spPr>
      </p:pic>
      <p:sp>
        <p:nvSpPr>
          <p:cNvPr id="245773" name="Rectangle 13"/>
          <p:cNvSpPr>
            <a:spLocks noGrp="1" noChangeArrowheads="1"/>
          </p:cNvSpPr>
          <p:nvPr>
            <p:ph type="title"/>
          </p:nvPr>
        </p:nvSpPr>
        <p:spPr>
          <a:noFill/>
          <a:ln/>
        </p:spPr>
        <p:txBody>
          <a:bodyPr/>
          <a:lstStyle/>
          <a:p>
            <a:r>
              <a:rPr lang="en-US" dirty="0">
                <a:solidFill>
                  <a:srgbClr val="FFAE37"/>
                </a:solidFill>
              </a:rPr>
              <a:t>&gt;&gt;</a:t>
            </a:r>
            <a:r>
              <a:rPr lang="en-US" dirty="0"/>
              <a:t> </a:t>
            </a:r>
            <a:r>
              <a:rPr lang="en-US" dirty="0" smtClean="0"/>
              <a:t>Market Trends</a:t>
            </a:r>
            <a:endParaRPr lang="en-US" dirty="0"/>
          </a:p>
        </p:txBody>
      </p:sp>
      <p:sp>
        <p:nvSpPr>
          <p:cNvPr id="245774" name="Rectangle 14"/>
          <p:cNvSpPr>
            <a:spLocks noGrp="1" noChangeArrowheads="1"/>
          </p:cNvSpPr>
          <p:nvPr>
            <p:ph type="body" idx="1"/>
          </p:nvPr>
        </p:nvSpPr>
        <p:spPr>
          <a:xfrm>
            <a:off x="457200" y="1311274"/>
            <a:ext cx="8229600" cy="4903807"/>
          </a:xfrm>
          <a:noFill/>
          <a:ln/>
        </p:spPr>
        <p:txBody>
          <a:bodyPr/>
          <a:lstStyle/>
          <a:p>
            <a:pPr>
              <a:buNone/>
            </a:pPr>
            <a:r>
              <a:rPr lang="en-US" dirty="0" smtClean="0"/>
              <a:t>Stronger than ever:</a:t>
            </a:r>
          </a:p>
          <a:p>
            <a:pPr lvl="1"/>
            <a:r>
              <a:rPr lang="en-US" dirty="0" smtClean="0"/>
              <a:t>Life sciences.</a:t>
            </a:r>
          </a:p>
          <a:p>
            <a:pPr lvl="1"/>
            <a:r>
              <a:rPr lang="en-US" dirty="0" smtClean="0"/>
              <a:t>Intelligence &amp; counter-terrorism.</a:t>
            </a:r>
          </a:p>
          <a:p>
            <a:pPr>
              <a:buNone/>
            </a:pPr>
            <a:r>
              <a:rPr lang="en-US" dirty="0" smtClean="0"/>
              <a:t>Continued steep growth:</a:t>
            </a:r>
          </a:p>
          <a:p>
            <a:pPr lvl="1"/>
            <a:r>
              <a:rPr lang="en-US" dirty="0" smtClean="0"/>
              <a:t>Media &amp; publishing.</a:t>
            </a:r>
          </a:p>
          <a:p>
            <a:pPr marL="1479550" lvl="2">
              <a:buClr>
                <a:srgbClr val="FF9900"/>
              </a:buClr>
              <a:buFont typeface="Wingdings" pitchFamily="2" charset="2"/>
              <a:buChar char="Ø"/>
            </a:pPr>
            <a:r>
              <a:rPr lang="en-US" i="0" dirty="0" smtClean="0">
                <a:solidFill>
                  <a:schemeClr val="tx1"/>
                </a:solidFill>
                <a:latin typeface="+mn-lt"/>
              </a:rPr>
              <a:t>Seek to mine and to classify/process.</a:t>
            </a:r>
            <a:endParaRPr lang="en-US" dirty="0" smtClean="0"/>
          </a:p>
          <a:p>
            <a:pPr marL="1479550" lvl="2">
              <a:buClr>
                <a:srgbClr val="FF9900"/>
              </a:buClr>
              <a:buFont typeface="Wingdings" pitchFamily="2" charset="2"/>
              <a:buChar char="Ø"/>
            </a:pPr>
            <a:r>
              <a:rPr lang="en-US" i="0" dirty="0" smtClean="0">
                <a:solidFill>
                  <a:schemeClr val="tx1"/>
                </a:solidFill>
                <a:latin typeface="+mn-lt"/>
              </a:rPr>
              <a:t>For users, semantic annotations ease navigation and boost </a:t>
            </a:r>
            <a:r>
              <a:rPr lang="en-US" dirty="0" err="1" smtClean="0">
                <a:solidFill>
                  <a:schemeClr val="tx1"/>
                </a:solidFill>
                <a:latin typeface="+mn-lt"/>
              </a:rPr>
              <a:t>findability</a:t>
            </a:r>
            <a:r>
              <a:rPr lang="en-US" i="0" dirty="0" smtClean="0">
                <a:solidFill>
                  <a:schemeClr val="tx1"/>
                </a:solidFill>
                <a:latin typeface="+mn-lt"/>
              </a:rPr>
              <a:t>.</a:t>
            </a:r>
          </a:p>
          <a:p>
            <a:pPr lvl="1"/>
            <a:r>
              <a:rPr lang="en-US" dirty="0" smtClean="0"/>
              <a:t>Customer experience.</a:t>
            </a:r>
          </a:p>
          <a:p>
            <a:pPr marL="1479550" lvl="2">
              <a:buClr>
                <a:srgbClr val="FF9900"/>
              </a:buClr>
              <a:buFont typeface="Wingdings" pitchFamily="2" charset="2"/>
              <a:buChar char="Ø"/>
            </a:pPr>
            <a:r>
              <a:rPr lang="en-US" i="0" dirty="0" smtClean="0">
                <a:solidFill>
                  <a:schemeClr val="tx1"/>
                </a:solidFill>
                <a:latin typeface="+mn-lt"/>
              </a:rPr>
              <a:t>Key to quality, satisfaction.</a:t>
            </a:r>
            <a:endParaRPr lang="en-US" dirty="0" smtClean="0"/>
          </a:p>
          <a:p>
            <a:pPr lvl="1"/>
            <a:r>
              <a:rPr lang="en-US" dirty="0" smtClean="0"/>
              <a:t>Market intelligence including competitive intelligence.</a:t>
            </a:r>
          </a:p>
          <a:p>
            <a:pPr marL="1479550" lvl="2">
              <a:buClr>
                <a:srgbClr val="FF9900"/>
              </a:buClr>
              <a:buFont typeface="Wingdings" pitchFamily="2" charset="2"/>
              <a:buChar char="Ø"/>
            </a:pPr>
            <a:r>
              <a:rPr lang="en-US" i="0" dirty="0" smtClean="0">
                <a:solidFill>
                  <a:schemeClr val="tx1"/>
                </a:solidFill>
                <a:latin typeface="+mn-lt"/>
              </a:rPr>
              <a:t>Aggregates and  details are both important.</a:t>
            </a:r>
            <a:endParaRPr lang="en-US" dirty="0" smtClean="0"/>
          </a:p>
          <a:p>
            <a:pPr lvl="2"/>
            <a:endParaRPr lang="en-US" dirty="0"/>
          </a:p>
        </p:txBody>
      </p:sp>
      <p:sp>
        <p:nvSpPr>
          <p:cNvPr id="5" name="Oval 4"/>
          <p:cNvSpPr>
            <a:spLocks noChangeArrowheads="1"/>
          </p:cNvSpPr>
          <p:nvPr/>
        </p:nvSpPr>
        <p:spPr bwMode="auto">
          <a:xfrm>
            <a:off x="7715272" y="1785926"/>
            <a:ext cx="785818" cy="1867544"/>
          </a:xfrm>
          <a:prstGeom prst="ellipse">
            <a:avLst/>
          </a:prstGeom>
          <a:solidFill>
            <a:srgbClr val="FFFF00">
              <a:alpha val="9804"/>
            </a:srgbClr>
          </a:solidFill>
          <a:ln w="9360">
            <a:solidFill>
              <a:srgbClr val="FF0000"/>
            </a:solidFill>
            <a:miter lim="800000"/>
            <a:headEnd/>
            <a:tailEnd/>
          </a:ln>
        </p:spPr>
        <p:txBody>
          <a:bodyPr wrap="none" anchor="ctr"/>
          <a:lstStyle/>
          <a:p>
            <a:endParaRPr lang="en-US"/>
          </a:p>
        </p:txBody>
      </p:sp>
      <p:cxnSp>
        <p:nvCxnSpPr>
          <p:cNvPr id="7" name="Straight Arrow Connector 6"/>
          <p:cNvCxnSpPr/>
          <p:nvPr/>
        </p:nvCxnSpPr>
        <p:spPr>
          <a:xfrm flipV="1">
            <a:off x="3929058" y="3143248"/>
            <a:ext cx="1500198" cy="35719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5214942" y="1214422"/>
            <a:ext cx="3729038" cy="276999"/>
          </a:xfrm>
          <a:prstGeom prst="rect">
            <a:avLst/>
          </a:prstGeom>
        </p:spPr>
        <p:txBody>
          <a:bodyPr wrap="square">
            <a:spAutoFit/>
          </a:bodyPr>
          <a:lstStyle/>
          <a:p>
            <a:pPr marL="338138" indent="-338138" algn="r"/>
            <a:r>
              <a:rPr lang="en-US" sz="1200" i="1" dirty="0" smtClean="0">
                <a:latin typeface="Calibri" pitchFamily="34" charset="0"/>
              </a:rPr>
              <a:t>“The Diverse and Exploding Digital Universe,” </a:t>
            </a:r>
            <a:r>
              <a:rPr lang="en-US" sz="1200" dirty="0" smtClean="0">
                <a:latin typeface="Calibri" pitchFamily="34" charset="0"/>
              </a:rPr>
              <a:t>(IDC, 2008)</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3" name="Rectangle 13"/>
          <p:cNvSpPr>
            <a:spLocks noGrp="1" noChangeArrowheads="1"/>
          </p:cNvSpPr>
          <p:nvPr>
            <p:ph type="title"/>
          </p:nvPr>
        </p:nvSpPr>
        <p:spPr>
          <a:noFill/>
          <a:ln/>
        </p:spPr>
        <p:txBody>
          <a:bodyPr/>
          <a:lstStyle/>
          <a:p>
            <a:r>
              <a:rPr lang="en-US" dirty="0">
                <a:solidFill>
                  <a:srgbClr val="FFAE37"/>
                </a:solidFill>
              </a:rPr>
              <a:t>&gt;&gt;</a:t>
            </a:r>
            <a:r>
              <a:rPr lang="en-US" dirty="0"/>
              <a:t> </a:t>
            </a:r>
            <a:r>
              <a:rPr lang="en-US" dirty="0" smtClean="0"/>
              <a:t>Technology Initiatives</a:t>
            </a:r>
            <a:endParaRPr lang="en-US" dirty="0"/>
          </a:p>
        </p:txBody>
      </p:sp>
      <p:sp>
        <p:nvSpPr>
          <p:cNvPr id="245774" name="Rectangle 14"/>
          <p:cNvSpPr>
            <a:spLocks noGrp="1" noChangeArrowheads="1"/>
          </p:cNvSpPr>
          <p:nvPr>
            <p:ph type="body" idx="1"/>
          </p:nvPr>
        </p:nvSpPr>
        <p:spPr>
          <a:xfrm>
            <a:off x="457200" y="1311275"/>
            <a:ext cx="8229600" cy="4349750"/>
          </a:xfrm>
          <a:noFill/>
          <a:ln/>
        </p:spPr>
        <p:txBody>
          <a:bodyPr/>
          <a:lstStyle/>
          <a:p>
            <a:pPr>
              <a:buNone/>
            </a:pPr>
            <a:r>
              <a:rPr lang="en-US" dirty="0" smtClean="0"/>
              <a:t>Now and near future.</a:t>
            </a:r>
          </a:p>
          <a:p>
            <a:pPr lvl="1"/>
            <a:r>
              <a:rPr lang="en-US" dirty="0" smtClean="0"/>
              <a:t>Semantic Search.</a:t>
            </a:r>
          </a:p>
          <a:p>
            <a:pPr marL="1254125" lvl="2" indent="-339725"/>
            <a:r>
              <a:rPr lang="en-US" sz="2000" i="0" dirty="0" err="1" smtClean="0">
                <a:solidFill>
                  <a:srgbClr val="4D4D4D"/>
                </a:solidFill>
                <a:latin typeface="+mn-lt"/>
              </a:rPr>
              <a:t>Guha</a:t>
            </a:r>
            <a:r>
              <a:rPr lang="en-US" sz="2000" i="0" dirty="0" smtClean="0">
                <a:solidFill>
                  <a:srgbClr val="4D4D4D"/>
                </a:solidFill>
                <a:latin typeface="+mn-lt"/>
              </a:rPr>
              <a:t> (IBM), McCool (Stanford), Miller (W3C): </a:t>
            </a:r>
            <a:r>
              <a:rPr lang="en-US" sz="2000" dirty="0" smtClean="0">
                <a:solidFill>
                  <a:srgbClr val="4D4D4D"/>
                </a:solidFill>
                <a:latin typeface="+mn-lt"/>
              </a:rPr>
              <a:t>“The addition of explicit semantics can improve [navigational and research] search”  (2003).</a:t>
            </a:r>
          </a:p>
          <a:p>
            <a:pPr lvl="1"/>
            <a:r>
              <a:rPr lang="en-US" dirty="0" smtClean="0"/>
              <a:t>Question answering.</a:t>
            </a:r>
          </a:p>
          <a:p>
            <a:pPr marL="1258888" lvl="1" indent="-344488">
              <a:buNone/>
            </a:pPr>
            <a:r>
              <a:rPr lang="en-US" sz="2000" dirty="0" smtClean="0"/>
              <a:t>Matthew </a:t>
            </a:r>
            <a:r>
              <a:rPr lang="en-US" sz="2000" dirty="0" err="1" smtClean="0"/>
              <a:t>Glotzbach</a:t>
            </a:r>
            <a:r>
              <a:rPr lang="en-US" sz="2000" dirty="0" smtClean="0"/>
              <a:t>, Google: </a:t>
            </a:r>
            <a:r>
              <a:rPr lang="en-US" sz="2000" i="1" dirty="0" smtClean="0"/>
              <a:t>“Question answering is the future of enterprise search” (2006).</a:t>
            </a:r>
          </a:p>
          <a:p>
            <a:pPr lvl="1"/>
            <a:r>
              <a:rPr lang="en-US" dirty="0" smtClean="0"/>
              <a:t>Sentiment analysis.</a:t>
            </a:r>
          </a:p>
          <a:p>
            <a:pPr lvl="1" indent="12700">
              <a:buNone/>
            </a:pPr>
            <a:r>
              <a:rPr lang="en-US" sz="2000" dirty="0" smtClean="0"/>
              <a:t>Bing Liu, </a:t>
            </a:r>
            <a:r>
              <a:rPr lang="en-US" sz="2000" dirty="0" err="1" smtClean="0"/>
              <a:t>Univ</a:t>
            </a:r>
            <a:r>
              <a:rPr lang="en-US" sz="2000" dirty="0" smtClean="0"/>
              <a:t> of Illinois: </a:t>
            </a:r>
            <a:r>
              <a:rPr lang="en-US" sz="2000" i="1" dirty="0" smtClean="0"/>
              <a:t>“The Web has dramatically changed the way that people express their views and opinions.”</a:t>
            </a:r>
          </a:p>
          <a:p>
            <a:pPr lvl="2"/>
            <a:endParaRPr lang="en-US"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3" name="Rectangle 13"/>
          <p:cNvSpPr>
            <a:spLocks noGrp="1" noChangeArrowheads="1"/>
          </p:cNvSpPr>
          <p:nvPr>
            <p:ph type="title"/>
          </p:nvPr>
        </p:nvSpPr>
        <p:spPr>
          <a:noFill/>
          <a:ln/>
        </p:spPr>
        <p:txBody>
          <a:bodyPr/>
          <a:lstStyle/>
          <a:p>
            <a:r>
              <a:rPr lang="en-US" dirty="0">
                <a:solidFill>
                  <a:srgbClr val="FFAE37"/>
                </a:solidFill>
              </a:rPr>
              <a:t>&gt;&gt;</a:t>
            </a:r>
            <a:r>
              <a:rPr lang="en-US" dirty="0"/>
              <a:t> </a:t>
            </a:r>
            <a:r>
              <a:rPr lang="en-US" dirty="0" smtClean="0"/>
              <a:t>Technology Initiatives 2</a:t>
            </a:r>
            <a:endParaRPr lang="en-US" dirty="0"/>
          </a:p>
        </p:txBody>
      </p:sp>
      <p:sp>
        <p:nvSpPr>
          <p:cNvPr id="245774" name="Rectangle 14"/>
          <p:cNvSpPr>
            <a:spLocks noGrp="1" noChangeArrowheads="1"/>
          </p:cNvSpPr>
          <p:nvPr>
            <p:ph type="body" idx="1"/>
          </p:nvPr>
        </p:nvSpPr>
        <p:spPr>
          <a:xfrm>
            <a:off x="457200" y="1311275"/>
            <a:ext cx="8229600" cy="4349750"/>
          </a:xfrm>
          <a:noFill/>
          <a:ln/>
        </p:spPr>
        <p:txBody>
          <a:bodyPr/>
          <a:lstStyle/>
          <a:p>
            <a:pPr>
              <a:buNone/>
            </a:pPr>
            <a:r>
              <a:rPr lang="en-US" dirty="0" smtClean="0"/>
              <a:t>Now and near future.</a:t>
            </a:r>
          </a:p>
          <a:p>
            <a:pPr lvl="1"/>
            <a:r>
              <a:rPr lang="en-US" dirty="0" smtClean="0"/>
              <a:t>Listening platforms.</a:t>
            </a:r>
          </a:p>
          <a:p>
            <a:pPr marL="1254125" lvl="2" indent="-339725"/>
            <a:r>
              <a:rPr lang="en-US" sz="2000" i="0" dirty="0" smtClean="0">
                <a:solidFill>
                  <a:srgbClr val="4D4D4D"/>
                </a:solidFill>
                <a:latin typeface="+mn-lt"/>
              </a:rPr>
              <a:t>Bruce </a:t>
            </a:r>
            <a:r>
              <a:rPr lang="en-US" sz="2000" i="0" dirty="0" err="1" smtClean="0">
                <a:solidFill>
                  <a:srgbClr val="4D4D4D"/>
                </a:solidFill>
                <a:latin typeface="+mn-lt"/>
              </a:rPr>
              <a:t>Temkin</a:t>
            </a:r>
            <a:r>
              <a:rPr lang="en-US" sz="2000" i="0" dirty="0" smtClean="0">
                <a:solidFill>
                  <a:srgbClr val="4D4D4D"/>
                </a:solidFill>
                <a:latin typeface="+mn-lt"/>
              </a:rPr>
              <a:t>, Forrester Research: </a:t>
            </a:r>
            <a:r>
              <a:rPr lang="en-US" sz="2000" dirty="0" smtClean="0">
                <a:solidFill>
                  <a:srgbClr val="4D4D4D"/>
                </a:solidFill>
                <a:latin typeface="+mn-lt"/>
              </a:rPr>
              <a:t>“The future is clearly about analyzing feedback in any form that your customers give it. That’s a trend that won’t go away.” </a:t>
            </a:r>
          </a:p>
          <a:p>
            <a:pPr lvl="1"/>
            <a:r>
              <a:rPr lang="en-US" dirty="0" smtClean="0"/>
              <a:t>Text visualization.</a:t>
            </a:r>
          </a:p>
          <a:p>
            <a:pPr marL="1258888" lvl="1" indent="-344488">
              <a:buNone/>
            </a:pPr>
            <a:r>
              <a:rPr lang="en-US" sz="2000" i="1" dirty="0" smtClean="0"/>
              <a:t>We’re still coming to terms with the idea of actually extracting and exploiting the information content of rich media.</a:t>
            </a:r>
          </a:p>
          <a:p>
            <a:pPr lvl="1"/>
            <a:r>
              <a:rPr lang="en-US" dirty="0" smtClean="0"/>
              <a:t>Web 3.0 &amp; the Semantic Web.</a:t>
            </a:r>
          </a:p>
          <a:p>
            <a:pPr lvl="1" indent="12700">
              <a:buNone/>
            </a:pPr>
            <a:r>
              <a:rPr lang="en-US" sz="2000" dirty="0" smtClean="0"/>
              <a:t>Ronen Feldman, Bar-</a:t>
            </a:r>
            <a:r>
              <a:rPr lang="en-US" sz="2000" dirty="0" err="1" smtClean="0"/>
              <a:t>Ilan</a:t>
            </a:r>
            <a:r>
              <a:rPr lang="en-US" sz="2000" dirty="0" smtClean="0"/>
              <a:t> University and Hebrew University: </a:t>
            </a:r>
            <a:r>
              <a:rPr lang="en-US" sz="2000" i="1" dirty="0" smtClean="0"/>
              <a:t>“Text analytics [is] driving the Semantic Web” (2006).</a:t>
            </a:r>
            <a:endParaRPr lang="en-US" dirty="0" smtClean="0"/>
          </a:p>
          <a:p>
            <a:pPr lvl="1"/>
            <a:endParaRPr lang="en-US" dirty="0" smtClean="0"/>
          </a:p>
          <a:p>
            <a:pPr lvl="1"/>
            <a:endParaRPr lang="en-US" dirty="0" smtClean="0"/>
          </a:p>
          <a:p>
            <a:pPr lvl="2"/>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AE37"/>
                </a:solidFill>
              </a:rPr>
              <a:t>&gt;&gt;</a:t>
            </a:r>
            <a:r>
              <a:rPr lang="en-US" dirty="0" smtClean="0"/>
              <a:t> Search, f</a:t>
            </a:r>
            <a:r>
              <a:rPr lang="fr-CA" dirty="0" smtClean="0"/>
              <a:t>rom Keywords to Intelligence</a:t>
            </a:r>
            <a:endParaRPr lang="en-US" dirty="0"/>
          </a:p>
        </p:txBody>
      </p:sp>
      <p:grpSp>
        <p:nvGrpSpPr>
          <p:cNvPr id="3" name="Group 7"/>
          <p:cNvGrpSpPr>
            <a:grpSpLocks noChangeAspect="1"/>
          </p:cNvGrpSpPr>
          <p:nvPr/>
        </p:nvGrpSpPr>
        <p:grpSpPr>
          <a:xfrm>
            <a:off x="1357290" y="2214554"/>
            <a:ext cx="6345728" cy="4103283"/>
            <a:chOff x="838200" y="1371600"/>
            <a:chExt cx="7772400" cy="4953000"/>
          </a:xfrm>
        </p:grpSpPr>
        <p:pic>
          <p:nvPicPr>
            <p:cNvPr id="4" name="Picture 1"/>
            <p:cNvPicPr>
              <a:picLocks noChangeAspect="1" noChangeArrowheads="1"/>
            </p:cNvPicPr>
            <p:nvPr/>
          </p:nvPicPr>
          <p:blipFill>
            <a:blip r:embed="rId3" cstate="print"/>
            <a:srcRect l="1667" t="28515" r="3333" b="8119"/>
            <a:stretch>
              <a:fillRect/>
            </a:stretch>
          </p:blipFill>
          <p:spPr bwMode="auto">
            <a:xfrm>
              <a:off x="1828800" y="1371600"/>
              <a:ext cx="5429250" cy="1905000"/>
            </a:xfrm>
            <a:prstGeom prst="rect">
              <a:avLst/>
            </a:prstGeom>
            <a:noFill/>
            <a:ln w="3175">
              <a:solidFill>
                <a:schemeClr val="bg1">
                  <a:lumMod val="65000"/>
                </a:schemeClr>
              </a:solidFill>
              <a:round/>
              <a:headEnd/>
              <a:tailEnd/>
            </a:ln>
            <a:effectLst>
              <a:outerShdw blurRad="50800" dist="38100" dir="2700000" algn="tl" rotWithShape="0">
                <a:prstClr val="black">
                  <a:alpha val="40000"/>
                </a:prstClr>
              </a:outerShdw>
            </a:effectLst>
          </p:spPr>
        </p:pic>
        <p:pic>
          <p:nvPicPr>
            <p:cNvPr id="5" name="Picture 3"/>
            <p:cNvPicPr>
              <a:picLocks noChangeAspect="1" noChangeArrowheads="1"/>
            </p:cNvPicPr>
            <p:nvPr/>
          </p:nvPicPr>
          <p:blipFill>
            <a:blip r:embed="rId4" cstate="print"/>
            <a:srcRect l="1667" t="22266" r="5000" b="7754"/>
            <a:stretch>
              <a:fillRect/>
            </a:stretch>
          </p:blipFill>
          <p:spPr bwMode="auto">
            <a:xfrm>
              <a:off x="838200" y="2667000"/>
              <a:ext cx="5334000" cy="2095500"/>
            </a:xfrm>
            <a:prstGeom prst="rect">
              <a:avLst/>
            </a:prstGeom>
            <a:noFill/>
            <a:ln w="3175">
              <a:solidFill>
                <a:schemeClr val="bg1">
                  <a:lumMod val="65000"/>
                </a:schemeClr>
              </a:solidFill>
              <a:round/>
              <a:headEnd/>
              <a:tailEnd/>
            </a:ln>
            <a:effectLst>
              <a:outerShdw blurRad="50800" dist="38100" dir="2700000" algn="tl" rotWithShape="0">
                <a:prstClr val="black">
                  <a:alpha val="40000"/>
                </a:prstClr>
              </a:outerShdw>
            </a:effectLst>
          </p:spPr>
        </p:pic>
        <p:pic>
          <p:nvPicPr>
            <p:cNvPr id="6" name="Picture 2"/>
            <p:cNvPicPr>
              <a:picLocks noChangeAspect="1" noChangeArrowheads="1"/>
            </p:cNvPicPr>
            <p:nvPr/>
          </p:nvPicPr>
          <p:blipFill>
            <a:blip r:embed="rId5" cstate="print"/>
            <a:srcRect l="1667" t="25447" r="3333" b="10934"/>
            <a:stretch>
              <a:fillRect/>
            </a:stretch>
          </p:blipFill>
          <p:spPr bwMode="auto">
            <a:xfrm>
              <a:off x="2209800" y="4419600"/>
              <a:ext cx="5429250" cy="1905000"/>
            </a:xfrm>
            <a:prstGeom prst="rect">
              <a:avLst/>
            </a:prstGeom>
            <a:noFill/>
            <a:ln w="3175">
              <a:solidFill>
                <a:schemeClr val="bg1">
                  <a:lumMod val="65000"/>
                </a:schemeClr>
              </a:solidFill>
              <a:round/>
              <a:headEnd/>
              <a:tailEnd/>
            </a:ln>
            <a:effectLst>
              <a:outerShdw blurRad="50800" dist="38100" dir="2700000" algn="tl" rotWithShape="0">
                <a:prstClr val="black">
                  <a:alpha val="40000"/>
                </a:prstClr>
              </a:outerShdw>
            </a:effectLst>
          </p:spPr>
        </p:pic>
        <p:pic>
          <p:nvPicPr>
            <p:cNvPr id="7" name="Picture 6" descr="ASAshot2.png"/>
            <p:cNvPicPr>
              <a:picLocks noChangeAspect="1"/>
            </p:cNvPicPr>
            <p:nvPr/>
          </p:nvPicPr>
          <p:blipFill>
            <a:blip r:embed="rId6" cstate="print"/>
            <a:srcRect l="1674" t="17073" r="4569" b="4878"/>
            <a:stretch>
              <a:fillRect/>
            </a:stretch>
          </p:blipFill>
          <p:spPr bwMode="auto">
            <a:xfrm>
              <a:off x="3276600" y="2209800"/>
              <a:ext cx="5334000" cy="3048000"/>
            </a:xfrm>
            <a:prstGeom prst="rect">
              <a:avLst/>
            </a:prstGeom>
            <a:noFill/>
            <a:ln w="3175">
              <a:solidFill>
                <a:schemeClr val="bg1">
                  <a:lumMod val="65000"/>
                </a:schemeClr>
              </a:solidFill>
              <a:miter lim="800000"/>
              <a:headEnd/>
              <a:tailEnd/>
            </a:ln>
            <a:effectLst>
              <a:outerShdw blurRad="50800" dist="38100" dir="2700000" algn="tl" rotWithShape="0">
                <a:prstClr val="black">
                  <a:alpha val="40000"/>
                </a:prstClr>
              </a:outerShdw>
            </a:effectLst>
          </p:spPr>
        </p:pic>
      </p:grpSp>
      <p:sp>
        <p:nvSpPr>
          <p:cNvPr id="9" name="Rectangle 8"/>
          <p:cNvSpPr/>
          <p:nvPr/>
        </p:nvSpPr>
        <p:spPr>
          <a:xfrm>
            <a:off x="468313" y="1268413"/>
            <a:ext cx="8382000" cy="954107"/>
          </a:xfrm>
          <a:prstGeom prst="rect">
            <a:avLst/>
          </a:prstGeom>
        </p:spPr>
        <p:txBody>
          <a:bodyPr wrap="square">
            <a:spAutoFit/>
          </a:bodyPr>
          <a:lstStyle/>
          <a:p>
            <a:pPr marL="463550" indent="-463550"/>
            <a:r>
              <a:rPr lang="en-US" dirty="0" smtClean="0">
                <a:latin typeface="+mn-lt"/>
              </a:rPr>
              <a:t>Text analytics enables smarter search that better responds to user goals.</a:t>
            </a:r>
            <a:endParaRPr lang="en-US" dirty="0">
              <a:latin typeface="+mn-l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MIS-Wolfram.png"/>
          <p:cNvPicPr>
            <a:picLocks noChangeAspect="1"/>
          </p:cNvPicPr>
          <p:nvPr/>
        </p:nvPicPr>
        <p:blipFill>
          <a:blip r:embed="rId3" cstate="print"/>
          <a:stretch>
            <a:fillRect/>
          </a:stretch>
        </p:blipFill>
        <p:spPr>
          <a:xfrm>
            <a:off x="2786049" y="1214422"/>
            <a:ext cx="5414809" cy="5143536"/>
          </a:xfrm>
          <a:prstGeom prst="rect">
            <a:avLst/>
          </a:prstGeom>
        </p:spPr>
      </p:pic>
      <p:sp>
        <p:nvSpPr>
          <p:cNvPr id="2" name="Title 1"/>
          <p:cNvSpPr>
            <a:spLocks noGrp="1"/>
          </p:cNvSpPr>
          <p:nvPr>
            <p:ph type="title"/>
          </p:nvPr>
        </p:nvSpPr>
        <p:spPr/>
        <p:txBody>
          <a:bodyPr/>
          <a:lstStyle/>
          <a:p>
            <a:r>
              <a:rPr lang="en-US" dirty="0" smtClean="0">
                <a:solidFill>
                  <a:srgbClr val="FFAE37"/>
                </a:solidFill>
              </a:rPr>
              <a:t>&gt;&gt;</a:t>
            </a:r>
            <a:r>
              <a:rPr lang="en-US" dirty="0" smtClean="0"/>
              <a:t> Question Answering</a:t>
            </a:r>
            <a:endParaRPr lang="en-US" dirty="0"/>
          </a:p>
        </p:txBody>
      </p:sp>
      <p:sp>
        <p:nvSpPr>
          <p:cNvPr id="9" name="Rectangle 8"/>
          <p:cNvSpPr/>
          <p:nvPr/>
        </p:nvSpPr>
        <p:spPr>
          <a:xfrm>
            <a:off x="468313" y="1268412"/>
            <a:ext cx="2389175" cy="2677656"/>
          </a:xfrm>
          <a:prstGeom prst="rect">
            <a:avLst/>
          </a:prstGeom>
        </p:spPr>
        <p:txBody>
          <a:bodyPr wrap="square">
            <a:spAutoFit/>
          </a:bodyPr>
          <a:lstStyle/>
          <a:p>
            <a:r>
              <a:rPr lang="en-US" dirty="0" smtClean="0">
                <a:latin typeface="+mn-lt"/>
              </a:rPr>
              <a:t>Text analytics (information extraction) feeds </a:t>
            </a:r>
            <a:r>
              <a:rPr lang="en-US" dirty="0" err="1" smtClean="0">
                <a:latin typeface="+mn-lt"/>
              </a:rPr>
              <a:t>curated</a:t>
            </a:r>
            <a:r>
              <a:rPr lang="en-US" dirty="0" smtClean="0">
                <a:latin typeface="+mn-lt"/>
              </a:rPr>
              <a:t> knowledge bases.</a:t>
            </a:r>
            <a:endParaRPr lang="en-US" dirty="0">
              <a:latin typeface="+mn-l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3" name="Rectangle 13"/>
          <p:cNvSpPr>
            <a:spLocks noGrp="1" noChangeArrowheads="1"/>
          </p:cNvSpPr>
          <p:nvPr>
            <p:ph type="title"/>
          </p:nvPr>
        </p:nvSpPr>
        <p:spPr>
          <a:noFill/>
          <a:ln/>
        </p:spPr>
        <p:txBody>
          <a:bodyPr/>
          <a:lstStyle/>
          <a:p>
            <a:r>
              <a:rPr lang="en-US" dirty="0">
                <a:solidFill>
                  <a:srgbClr val="FFAE37"/>
                </a:solidFill>
              </a:rPr>
              <a:t>&gt;&gt;</a:t>
            </a:r>
            <a:r>
              <a:rPr lang="en-US" dirty="0"/>
              <a:t> </a:t>
            </a:r>
            <a:r>
              <a:rPr lang="en-US" dirty="0" smtClean="0"/>
              <a:t>Sentiment Analysis</a:t>
            </a:r>
            <a:endParaRPr lang="en-US" dirty="0"/>
          </a:p>
        </p:txBody>
      </p:sp>
      <p:pic>
        <p:nvPicPr>
          <p:cNvPr id="6" name="Picture 4" descr="ESSFact.png"/>
          <p:cNvPicPr>
            <a:picLocks noChangeAspect="1"/>
          </p:cNvPicPr>
          <p:nvPr/>
        </p:nvPicPr>
        <p:blipFill>
          <a:blip r:embed="rId3" cstate="print"/>
          <a:srcRect/>
          <a:stretch>
            <a:fillRect/>
          </a:stretch>
        </p:blipFill>
        <p:spPr bwMode="auto">
          <a:xfrm>
            <a:off x="3143240" y="1217220"/>
            <a:ext cx="5172100" cy="5070858"/>
          </a:xfrm>
          <a:prstGeom prst="rect">
            <a:avLst/>
          </a:prstGeom>
          <a:noFill/>
          <a:ln w="9525">
            <a:noFill/>
            <a:miter lim="800000"/>
            <a:headEnd/>
            <a:tailEnd/>
          </a:ln>
        </p:spPr>
      </p:pic>
      <p:sp>
        <p:nvSpPr>
          <p:cNvPr id="7" name="Rectangle 14"/>
          <p:cNvSpPr txBox="1">
            <a:spLocks noChangeArrowheads="1"/>
          </p:cNvSpPr>
          <p:nvPr/>
        </p:nvSpPr>
        <p:spPr bwMode="auto">
          <a:xfrm>
            <a:off x="457200" y="1311275"/>
            <a:ext cx="2686040" cy="4781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a:spcBef>
                <a:spcPts val="663"/>
              </a:spcBef>
              <a:buClr>
                <a:srgbClr val="000000"/>
              </a:buClr>
              <a:buSzPct val="10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kern="0" dirty="0" smtClean="0">
                <a:latin typeface="+mn-lt"/>
              </a:rPr>
              <a:t>Two assertions:</a:t>
            </a:r>
          </a:p>
          <a:p>
            <a:pPr marL="265113" lvl="1" indent="-265113">
              <a:spcBef>
                <a:spcPct val="20000"/>
              </a:spcBef>
              <a:buClr>
                <a:srgbClr val="FF9900"/>
              </a:buClr>
              <a:buSzPct val="100000"/>
              <a:buFont typeface="Arial" pitchFamily="34" charset="0"/>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sz="2400" dirty="0" smtClean="0">
                <a:solidFill>
                  <a:srgbClr val="4D4D4D"/>
                </a:solidFill>
                <a:latin typeface="+mn-lt"/>
              </a:rPr>
              <a:t>Human communications are inherently subjective. </a:t>
            </a:r>
          </a:p>
          <a:p>
            <a:pPr marL="265113" lvl="1" indent="-265113">
              <a:spcBef>
                <a:spcPct val="20000"/>
              </a:spcBef>
              <a:buClr>
                <a:srgbClr val="FF9900"/>
              </a:buClr>
              <a:buSzPct val="100000"/>
              <a:buFont typeface="Arial" pitchFamily="34" charset="0"/>
              <a:buChar char="•"/>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sz="2400" dirty="0" smtClean="0">
                <a:solidFill>
                  <a:srgbClr val="4D4D4D"/>
                </a:solidFill>
                <a:latin typeface="+mn-lt"/>
              </a:rPr>
              <a:t>Opinion often masquerades as Fact.</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3" name="Rectangle 13"/>
          <p:cNvSpPr>
            <a:spLocks noGrp="1" noChangeArrowheads="1"/>
          </p:cNvSpPr>
          <p:nvPr>
            <p:ph type="title"/>
          </p:nvPr>
        </p:nvSpPr>
        <p:spPr>
          <a:noFill/>
          <a:ln/>
        </p:spPr>
        <p:txBody>
          <a:bodyPr/>
          <a:lstStyle/>
          <a:p>
            <a:r>
              <a:rPr lang="en-US" dirty="0">
                <a:solidFill>
                  <a:srgbClr val="FFAE37"/>
                </a:solidFill>
              </a:rPr>
              <a:t>&gt;&gt;</a:t>
            </a:r>
            <a:r>
              <a:rPr lang="en-US" dirty="0"/>
              <a:t> </a:t>
            </a:r>
            <a:r>
              <a:rPr lang="en-US" dirty="0" smtClean="0"/>
              <a:t>Sentiment Analysis</a:t>
            </a:r>
            <a:endParaRPr lang="en-US" dirty="0"/>
          </a:p>
        </p:txBody>
      </p:sp>
      <p:sp>
        <p:nvSpPr>
          <p:cNvPr id="245774" name="Rectangle 14"/>
          <p:cNvSpPr>
            <a:spLocks noGrp="1" noChangeArrowheads="1"/>
          </p:cNvSpPr>
          <p:nvPr>
            <p:ph type="body" idx="1"/>
          </p:nvPr>
        </p:nvSpPr>
        <p:spPr>
          <a:xfrm>
            <a:off x="457200" y="1311274"/>
            <a:ext cx="8229600" cy="4903807"/>
          </a:xfrm>
          <a:noFill/>
          <a:ln/>
        </p:spPr>
        <p:txBody>
          <a:bodyPr/>
          <a:lstStyle/>
          <a:p>
            <a:pPr>
              <a:buNone/>
            </a:pPr>
            <a:r>
              <a:rPr lang="en-US" i="1" dirty="0" smtClean="0"/>
              <a:t>“Sentiment analysis is the task of identifying positive and negative opinions, emotions, </a:t>
            </a:r>
            <a:r>
              <a:rPr lang="en-US" i="1" smtClean="0"/>
              <a:t>and </a:t>
            </a:r>
            <a:r>
              <a:rPr lang="en-US" i="1" smtClean="0"/>
              <a:t>evaluations.”</a:t>
            </a:r>
            <a:r>
              <a:rPr lang="en-GB" sz="2400" dirty="0" smtClean="0">
                <a:solidFill>
                  <a:srgbClr val="000000"/>
                </a:solidFill>
                <a:latin typeface="Trebuchet MS" pitchFamily="34" charset="0"/>
              </a:rPr>
              <a:t> </a:t>
            </a:r>
            <a:endParaRPr lang="en-GB" sz="2400" dirty="0" smtClean="0">
              <a:solidFill>
                <a:srgbClr val="000000"/>
              </a:solidFill>
              <a:latin typeface="Trebuchet MS" pitchFamily="34" charset="0"/>
            </a:endParaRPr>
          </a:p>
          <a:p>
            <a:pPr lvl="1" algn="r">
              <a:buNone/>
            </a:pPr>
            <a:r>
              <a:rPr lang="en-GB" sz="2000" dirty="0" smtClean="0">
                <a:solidFill>
                  <a:srgbClr val="4D4D4D"/>
                </a:solidFill>
              </a:rPr>
              <a:t>-- Wilson, </a:t>
            </a:r>
            <a:r>
              <a:rPr lang="en-GB" sz="2000" dirty="0" err="1" smtClean="0">
                <a:solidFill>
                  <a:srgbClr val="4D4D4D"/>
                </a:solidFill>
              </a:rPr>
              <a:t>Wiebe</a:t>
            </a:r>
            <a:r>
              <a:rPr lang="en-GB" sz="2000" dirty="0" smtClean="0">
                <a:solidFill>
                  <a:srgbClr val="4D4D4D"/>
                </a:solidFill>
              </a:rPr>
              <a:t> &amp; Hoffman, 2005, “</a:t>
            </a:r>
            <a:r>
              <a:rPr lang="en-US" sz="2000" dirty="0" smtClean="0">
                <a:solidFill>
                  <a:srgbClr val="4D4D4D"/>
                </a:solidFill>
              </a:rPr>
              <a:t>Recognizing Contextual Polarity in Phrase-Level Sentiment Analysis”</a:t>
            </a:r>
          </a:p>
          <a:p>
            <a:pPr>
              <a:buNone/>
            </a:pPr>
            <a:endParaRPr lang="en-US" sz="2000" i="1" dirty="0" smtClean="0">
              <a:solidFill>
                <a:srgbClr val="4D4D4D"/>
              </a:solidFill>
            </a:endParaRPr>
          </a:p>
          <a:p>
            <a:pPr>
              <a:buNone/>
            </a:pPr>
            <a:r>
              <a:rPr lang="en-US" sz="2000" i="1" dirty="0" smtClean="0">
                <a:solidFill>
                  <a:srgbClr val="4D4D4D"/>
                </a:solidFill>
              </a:rPr>
              <a:t>“Great hotel, just a few brilliant streets, full of restaurants and shops, from La </a:t>
            </a:r>
            <a:r>
              <a:rPr lang="en-US" sz="2000" i="1" dirty="0" err="1" smtClean="0">
                <a:solidFill>
                  <a:srgbClr val="4D4D4D"/>
                </a:solidFill>
              </a:rPr>
              <a:t>Rambla</a:t>
            </a:r>
            <a:r>
              <a:rPr lang="en-US" sz="2000" i="1" dirty="0" smtClean="0">
                <a:solidFill>
                  <a:srgbClr val="4D4D4D"/>
                </a:solidFill>
              </a:rPr>
              <a:t>. Beautiful hotel restaurant and the pool is UNBELIEVABLE! Single room is very modern and the blackout blind is awesome on mornings that you wish to sleep for a few more minutes. Will definitely be back!”</a:t>
            </a:r>
          </a:p>
          <a:p>
            <a:pPr>
              <a:buNone/>
            </a:pPr>
            <a:r>
              <a:rPr lang="fr-FR" sz="2000" i="1" dirty="0" smtClean="0">
                <a:solidFill>
                  <a:srgbClr val="4D4D4D"/>
                </a:solidFill>
              </a:rPr>
              <a:t>« Logiciel d’apparence assez simple (j’aime beaucoup l’icône de l’application), mais qui se trouve être très malin et sait se différencier de ses concurrents, par la possibilité de lui appliquer des thèmes ! »</a:t>
            </a:r>
            <a:endParaRPr lang="en-US" sz="2000" i="1" dirty="0">
              <a:solidFill>
                <a:srgbClr val="4D4D4D"/>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3" name="Rectangle 13"/>
          <p:cNvSpPr>
            <a:spLocks noGrp="1" noChangeArrowheads="1"/>
          </p:cNvSpPr>
          <p:nvPr>
            <p:ph type="title"/>
          </p:nvPr>
        </p:nvSpPr>
        <p:spPr>
          <a:noFill/>
          <a:ln/>
        </p:spPr>
        <p:txBody>
          <a:bodyPr/>
          <a:lstStyle/>
          <a:p>
            <a:r>
              <a:rPr lang="en-US" dirty="0" smtClean="0">
                <a:solidFill>
                  <a:srgbClr val="FFAE37"/>
                </a:solidFill>
              </a:rPr>
              <a:t>&gt;&gt;</a:t>
            </a:r>
            <a:r>
              <a:rPr lang="en-US" dirty="0" smtClean="0"/>
              <a:t> The Present: Today’s Market</a:t>
            </a:r>
            <a:endParaRPr lang="en-US" dirty="0"/>
          </a:p>
        </p:txBody>
      </p:sp>
      <p:sp>
        <p:nvSpPr>
          <p:cNvPr id="245774" name="Rectangle 14"/>
          <p:cNvSpPr>
            <a:spLocks noGrp="1" noChangeArrowheads="1"/>
          </p:cNvSpPr>
          <p:nvPr>
            <p:ph type="body" idx="1"/>
          </p:nvPr>
        </p:nvSpPr>
        <p:spPr>
          <a:xfrm>
            <a:off x="457200" y="1311275"/>
            <a:ext cx="8229600" cy="4997450"/>
          </a:xfrm>
          <a:noFill/>
          <a:ln/>
        </p:spPr>
        <p:txBody>
          <a:bodyPr/>
          <a:lstStyle/>
          <a:p>
            <a:pPr>
              <a:buNone/>
            </a:pPr>
            <a:r>
              <a:rPr lang="en-US" dirty="0" smtClean="0"/>
              <a:t>I have estimated </a:t>
            </a:r>
            <a:r>
              <a:rPr lang="en-US" dirty="0"/>
              <a:t>a $350 million global market in 2008, up 40% from </a:t>
            </a:r>
            <a:r>
              <a:rPr lang="en-US" dirty="0" smtClean="0"/>
              <a:t>$250 million in 2007.</a:t>
            </a:r>
          </a:p>
          <a:p>
            <a:pPr lvl="1"/>
            <a:r>
              <a:rPr lang="en-US" dirty="0" smtClean="0"/>
              <a:t>Covers software licenses, vendor provided support and professional services.</a:t>
            </a:r>
          </a:p>
          <a:p>
            <a:pPr>
              <a:buNone/>
            </a:pPr>
            <a:r>
              <a:rPr lang="en-US" dirty="0" smtClean="0"/>
              <a:t>$(hundreds) million more value created by:</a:t>
            </a:r>
          </a:p>
          <a:p>
            <a:pPr lvl="1"/>
            <a:r>
              <a:rPr lang="en-US" dirty="0" smtClean="0"/>
              <a:t>Universities and research centers, especially in the life sciences.</a:t>
            </a:r>
          </a:p>
          <a:p>
            <a:pPr lvl="1"/>
            <a:r>
              <a:rPr lang="en-US" dirty="0" smtClean="0"/>
              <a:t>Government, particularly for intelligence &amp; counter-terrorism.</a:t>
            </a:r>
          </a:p>
          <a:p>
            <a:pPr lvl="1"/>
            <a:r>
              <a:rPr lang="en-US" dirty="0" smtClean="0"/>
              <a:t>OEM licensees, for listening platforms, e-discovery, etc.</a:t>
            </a:r>
          </a:p>
          <a:p>
            <a:pPr lvl="1"/>
            <a:r>
              <a:rPr lang="en-US" dirty="0" smtClean="0"/>
              <a:t>Systems integrators and consultants.</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MIS-debate.png"/>
          <p:cNvPicPr>
            <a:picLocks noChangeAspect="1"/>
          </p:cNvPicPr>
          <p:nvPr/>
        </p:nvPicPr>
        <p:blipFill>
          <a:blip r:embed="rId3" cstate="print"/>
          <a:srcRect l="1418" r="3544" b="1035"/>
          <a:stretch>
            <a:fillRect/>
          </a:stretch>
        </p:blipFill>
        <p:spPr>
          <a:xfrm>
            <a:off x="572453" y="1643050"/>
            <a:ext cx="4105985" cy="2928958"/>
          </a:xfrm>
          <a:prstGeom prst="rect">
            <a:avLst/>
          </a:prstGeom>
          <a:ln>
            <a:solidFill>
              <a:srgbClr val="63E3FD"/>
            </a:solidFill>
          </a:ln>
        </p:spPr>
      </p:pic>
      <p:sp>
        <p:nvSpPr>
          <p:cNvPr id="245773" name="Rectangle 13"/>
          <p:cNvSpPr>
            <a:spLocks noGrp="1" noChangeArrowheads="1"/>
          </p:cNvSpPr>
          <p:nvPr>
            <p:ph type="title"/>
          </p:nvPr>
        </p:nvSpPr>
        <p:spPr>
          <a:noFill/>
          <a:ln/>
        </p:spPr>
        <p:txBody>
          <a:bodyPr/>
          <a:lstStyle/>
          <a:p>
            <a:r>
              <a:rPr lang="en-US" dirty="0">
                <a:solidFill>
                  <a:srgbClr val="FFAE37"/>
                </a:solidFill>
              </a:rPr>
              <a:t>&gt;&gt;</a:t>
            </a:r>
            <a:r>
              <a:rPr lang="en-US" dirty="0"/>
              <a:t> </a:t>
            </a:r>
            <a:r>
              <a:rPr lang="en-US" dirty="0" smtClean="0"/>
              <a:t>Text Visualization</a:t>
            </a:r>
            <a:endParaRPr lang="en-US" dirty="0"/>
          </a:p>
        </p:txBody>
      </p:sp>
      <p:sp>
        <p:nvSpPr>
          <p:cNvPr id="7" name="TextBox 6"/>
          <p:cNvSpPr txBox="1"/>
          <p:nvPr/>
        </p:nvSpPr>
        <p:spPr>
          <a:xfrm>
            <a:off x="3571868" y="6092825"/>
            <a:ext cx="1928826" cy="276999"/>
          </a:xfrm>
          <a:prstGeom prst="rect">
            <a:avLst/>
          </a:prstGeom>
          <a:noFill/>
        </p:spPr>
        <p:txBody>
          <a:bodyPr wrap="square" rtlCol="0">
            <a:spAutoFit/>
          </a:bodyPr>
          <a:lstStyle/>
          <a:p>
            <a:r>
              <a:rPr lang="en-US" sz="1200" i="1" dirty="0" smtClean="0">
                <a:latin typeface="+mn-lt"/>
              </a:rPr>
              <a:t>http://www.wordle.net/</a:t>
            </a:r>
            <a:endParaRPr lang="en-US" sz="1200" i="1" dirty="0">
              <a:latin typeface="+mn-lt"/>
            </a:endParaRPr>
          </a:p>
        </p:txBody>
      </p:sp>
      <p:pic>
        <p:nvPicPr>
          <p:cNvPr id="5" name="Picture 4" descr="TEMIS-Wordle.png"/>
          <p:cNvPicPr>
            <a:picLocks noChangeAspect="1"/>
          </p:cNvPicPr>
          <p:nvPr/>
        </p:nvPicPr>
        <p:blipFill>
          <a:blip r:embed="rId4" cstate="print"/>
          <a:stretch>
            <a:fillRect/>
          </a:stretch>
        </p:blipFill>
        <p:spPr>
          <a:xfrm>
            <a:off x="1000100" y="3894103"/>
            <a:ext cx="4500594" cy="2198722"/>
          </a:xfrm>
          <a:prstGeom prst="rect">
            <a:avLst/>
          </a:prstGeom>
          <a:ln>
            <a:solidFill>
              <a:srgbClr val="C00000"/>
            </a:solidFill>
          </a:ln>
        </p:spPr>
      </p:pic>
      <p:pic>
        <p:nvPicPr>
          <p:cNvPr id="2050" name="Picture 2"/>
          <p:cNvPicPr>
            <a:picLocks noChangeAspect="1" noChangeArrowheads="1"/>
          </p:cNvPicPr>
          <p:nvPr/>
        </p:nvPicPr>
        <p:blipFill>
          <a:blip r:embed="rId5" cstate="print"/>
          <a:srcRect/>
          <a:stretch>
            <a:fillRect/>
          </a:stretch>
        </p:blipFill>
        <p:spPr bwMode="auto">
          <a:xfrm>
            <a:off x="5000628" y="3143248"/>
            <a:ext cx="3500462" cy="2800370"/>
          </a:xfrm>
          <a:prstGeom prst="rect">
            <a:avLst/>
          </a:prstGeom>
          <a:noFill/>
          <a:ln w="9525">
            <a:solidFill>
              <a:srgbClr val="002060"/>
            </a:solidFill>
            <a:miter lim="800000"/>
            <a:headEnd/>
            <a:tailEnd/>
          </a:ln>
        </p:spPr>
      </p:pic>
      <p:pic>
        <p:nvPicPr>
          <p:cNvPr id="1026" name="Picture 2" descr="C:\Documents and Settings\Seth\Desktop\ScreenShotDashboard2.png"/>
          <p:cNvPicPr>
            <a:picLocks noChangeAspect="1" noChangeArrowheads="1"/>
          </p:cNvPicPr>
          <p:nvPr/>
        </p:nvPicPr>
        <p:blipFill>
          <a:blip r:embed="rId6"/>
          <a:srcRect/>
          <a:stretch>
            <a:fillRect/>
          </a:stretch>
        </p:blipFill>
        <p:spPr bwMode="auto">
          <a:xfrm>
            <a:off x="4071934" y="1500174"/>
            <a:ext cx="4286280" cy="2576918"/>
          </a:xfrm>
          <a:prstGeom prst="rect">
            <a:avLst/>
          </a:prstGeom>
          <a:noFill/>
          <a:ln>
            <a:solidFill>
              <a:srgbClr val="FFFF00"/>
            </a:solidFill>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3" name="Rectangle 13"/>
          <p:cNvSpPr>
            <a:spLocks noGrp="1" noChangeArrowheads="1"/>
          </p:cNvSpPr>
          <p:nvPr>
            <p:ph type="title"/>
          </p:nvPr>
        </p:nvSpPr>
        <p:spPr>
          <a:noFill/>
          <a:ln/>
        </p:spPr>
        <p:txBody>
          <a:bodyPr/>
          <a:lstStyle/>
          <a:p>
            <a:r>
              <a:rPr lang="en-US" dirty="0">
                <a:solidFill>
                  <a:srgbClr val="FFAE37"/>
                </a:solidFill>
              </a:rPr>
              <a:t>&gt;&gt;</a:t>
            </a:r>
            <a:r>
              <a:rPr lang="en-US" dirty="0"/>
              <a:t> </a:t>
            </a:r>
            <a:r>
              <a:rPr lang="en-US" dirty="0" smtClean="0"/>
              <a:t>Web 3.0 &amp; the Semantic Web</a:t>
            </a:r>
            <a:endParaRPr lang="en-US" dirty="0"/>
          </a:p>
        </p:txBody>
      </p:sp>
      <p:sp>
        <p:nvSpPr>
          <p:cNvPr id="245774" name="Rectangle 14"/>
          <p:cNvSpPr>
            <a:spLocks noGrp="1" noChangeArrowheads="1"/>
          </p:cNvSpPr>
          <p:nvPr>
            <p:ph type="body" idx="1"/>
          </p:nvPr>
        </p:nvSpPr>
        <p:spPr>
          <a:xfrm>
            <a:off x="457200" y="1311275"/>
            <a:ext cx="8229600" cy="4349750"/>
          </a:xfrm>
          <a:noFill/>
          <a:ln/>
        </p:spPr>
        <p:txBody>
          <a:bodyPr/>
          <a:lstStyle/>
          <a:p>
            <a:pPr marL="338138" indent="-338138">
              <a:buNone/>
            </a:pPr>
            <a:r>
              <a:rPr lang="en-US" i="1" dirty="0" smtClean="0"/>
              <a:t>“We have many of the tools in place -- from Web 2.0 technologies… to unstructured data search software and the Semantic Web -- to tame the digital universe. Done right, we can turn information growth into economic growth.”</a:t>
            </a:r>
          </a:p>
          <a:p>
            <a:pPr marL="338138" indent="-338138" algn="r">
              <a:buNone/>
            </a:pPr>
            <a:r>
              <a:rPr lang="en-US" sz="2000" dirty="0" smtClean="0">
                <a:solidFill>
                  <a:srgbClr val="4D4D4D"/>
                </a:solidFill>
              </a:rPr>
              <a:t>-- “The Diverse and Exploding Digital Universe,” (IDC, 2008)</a:t>
            </a:r>
          </a:p>
          <a:p>
            <a:pPr marL="350838" indent="-338138">
              <a:buNone/>
              <a:tabLst>
                <a:tab pos="8051800" algn="r"/>
              </a:tabLst>
            </a:pPr>
            <a:r>
              <a:rPr lang="en-US" i="1" dirty="0" smtClean="0"/>
              <a:t>“The Semantic Web is a web of data, in some ways like a global database.”</a:t>
            </a:r>
            <a:r>
              <a:rPr lang="en-US" sz="2000" dirty="0" smtClean="0">
                <a:solidFill>
                  <a:srgbClr val="4D4D4D"/>
                </a:solidFill>
              </a:rPr>
              <a:t>	-- Tim Berners-Lee, 1998</a:t>
            </a:r>
          </a:p>
          <a:p>
            <a:pPr marL="338138" indent="-338138">
              <a:buNone/>
            </a:pPr>
            <a:r>
              <a:rPr lang="en-US" dirty="0" smtClean="0"/>
              <a:t>Web 3.0 = Web 2.0 + the Semantic Web + semantic tools.</a:t>
            </a:r>
          </a:p>
          <a:p>
            <a:pPr marL="338138" indent="-338138" algn="r">
              <a:buNone/>
            </a:pPr>
            <a:endParaRPr lang="en-US" sz="2000" dirty="0" smtClean="0">
              <a:solidFill>
                <a:srgbClr val="4D4D4D"/>
              </a:solidFill>
            </a:endParaRPr>
          </a:p>
          <a:p>
            <a:pPr lvl="1"/>
            <a:endParaRPr lang="en-US" dirty="0" smtClean="0"/>
          </a:p>
          <a:p>
            <a:pPr lvl="2"/>
            <a:endParaRPr lang="en-US"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3" name="Rectangle 13"/>
          <p:cNvSpPr>
            <a:spLocks noGrp="1" noChangeArrowheads="1"/>
          </p:cNvSpPr>
          <p:nvPr>
            <p:ph type="title"/>
          </p:nvPr>
        </p:nvSpPr>
        <p:spPr>
          <a:noFill/>
          <a:ln/>
        </p:spPr>
        <p:txBody>
          <a:bodyPr/>
          <a:lstStyle/>
          <a:p>
            <a:r>
              <a:rPr lang="en-US" dirty="0">
                <a:solidFill>
                  <a:srgbClr val="FFAE37"/>
                </a:solidFill>
              </a:rPr>
              <a:t>&gt;&gt;</a:t>
            </a:r>
            <a:r>
              <a:rPr lang="en-US" dirty="0"/>
              <a:t> </a:t>
            </a:r>
            <a:r>
              <a:rPr lang="en-US" dirty="0" smtClean="0"/>
              <a:t>Web 3.0 &amp; the Semantic Web</a:t>
            </a:r>
            <a:endParaRPr lang="en-US" dirty="0"/>
          </a:p>
        </p:txBody>
      </p:sp>
      <p:sp>
        <p:nvSpPr>
          <p:cNvPr id="245774" name="Rectangle 14"/>
          <p:cNvSpPr>
            <a:spLocks noGrp="1" noChangeArrowheads="1"/>
          </p:cNvSpPr>
          <p:nvPr>
            <p:ph type="body" idx="1"/>
          </p:nvPr>
        </p:nvSpPr>
        <p:spPr>
          <a:xfrm>
            <a:off x="457200" y="1311275"/>
            <a:ext cx="8229600" cy="4781550"/>
          </a:xfrm>
          <a:noFill/>
          <a:ln/>
        </p:spPr>
        <p:txBody>
          <a:bodyPr/>
          <a:lstStyle/>
          <a:p>
            <a:pPr marL="338138" lvl="1" indent="-338138">
              <a:buNone/>
            </a:pPr>
            <a:r>
              <a:rPr lang="en-US" sz="2800" dirty="0" smtClean="0">
                <a:solidFill>
                  <a:schemeClr val="tx1"/>
                </a:solidFill>
                <a:ea typeface="+mn-ea"/>
                <a:cs typeface="+mn-cs"/>
              </a:rPr>
              <a:t>Recurring themes:</a:t>
            </a:r>
            <a:endParaRPr lang="en-US" dirty="0" smtClean="0">
              <a:ea typeface="+mn-ea"/>
              <a:cs typeface="+mn-cs"/>
            </a:endParaRPr>
          </a:p>
          <a:p>
            <a:pPr marL="795338" lvl="1" indent="-338138"/>
            <a:r>
              <a:rPr lang="en-US" dirty="0" smtClean="0">
                <a:ea typeface="+mn-ea"/>
                <a:cs typeface="+mn-cs"/>
              </a:rPr>
              <a:t>Semantically enriched -- context sensitive </a:t>
            </a:r>
            <a:r>
              <a:rPr lang="en-US" sz="2000" dirty="0" smtClean="0"/>
              <a:t>--</a:t>
            </a:r>
            <a:r>
              <a:rPr lang="en-US" dirty="0" smtClean="0">
                <a:ea typeface="+mn-ea"/>
                <a:cs typeface="+mn-cs"/>
              </a:rPr>
              <a:t> localized.</a:t>
            </a:r>
            <a:endParaRPr lang="en-US" dirty="0" smtClean="0"/>
          </a:p>
          <a:p>
            <a:pPr marL="338138" indent="-338138">
              <a:buNone/>
            </a:pPr>
            <a:r>
              <a:rPr lang="en-US" dirty="0" smtClean="0"/>
              <a:t>Technical concepts:</a:t>
            </a:r>
          </a:p>
          <a:p>
            <a:pPr marL="795338" lvl="1" indent="-338138"/>
            <a:r>
              <a:rPr lang="en-US" dirty="0" smtClean="0">
                <a:ea typeface="+mn-ea"/>
                <a:cs typeface="+mn-cs"/>
              </a:rPr>
              <a:t>Linked Data -- </a:t>
            </a:r>
            <a:r>
              <a:rPr lang="en-US" dirty="0" err="1" smtClean="0">
                <a:ea typeface="+mn-ea"/>
                <a:cs typeface="+mn-cs"/>
              </a:rPr>
              <a:t>Microformats</a:t>
            </a:r>
            <a:r>
              <a:rPr lang="en-US" dirty="0" smtClean="0">
                <a:ea typeface="+mn-ea"/>
                <a:cs typeface="+mn-cs"/>
              </a:rPr>
              <a:t>, RDF, SPARQL – OWL.</a:t>
            </a:r>
          </a:p>
          <a:p>
            <a:pPr marL="338138" indent="-338138">
              <a:buNone/>
            </a:pPr>
            <a:r>
              <a:rPr lang="en-US" dirty="0" smtClean="0"/>
              <a:t>Text analytics enables Web 3.0 and the Semantic Web.</a:t>
            </a:r>
          </a:p>
          <a:p>
            <a:pPr marL="795338" lvl="1" indent="-338138"/>
            <a:r>
              <a:rPr lang="en-US" dirty="0" smtClean="0">
                <a:ea typeface="+mn-ea"/>
                <a:cs typeface="+mn-cs"/>
              </a:rPr>
              <a:t>Automated content categorization and classification.</a:t>
            </a:r>
          </a:p>
          <a:p>
            <a:pPr marL="795338" lvl="1" indent="-338138"/>
            <a:r>
              <a:rPr lang="en-US" dirty="0" smtClean="0">
                <a:ea typeface="+mn-ea"/>
                <a:cs typeface="+mn-cs"/>
              </a:rPr>
              <a:t>Text augmentation: metadata generation, content tagging.</a:t>
            </a:r>
          </a:p>
          <a:p>
            <a:pPr marL="795338" lvl="1" indent="-338138"/>
            <a:r>
              <a:rPr lang="en-US" dirty="0" smtClean="0">
                <a:ea typeface="+mn-ea"/>
                <a:cs typeface="+mn-cs"/>
              </a:rPr>
              <a:t>Information extraction to databases.</a:t>
            </a:r>
          </a:p>
          <a:p>
            <a:pPr marL="795338" lvl="1" indent="-338138"/>
            <a:r>
              <a:rPr lang="en-US" dirty="0" smtClean="0">
                <a:ea typeface="+mn-ea"/>
                <a:cs typeface="+mn-cs"/>
              </a:rPr>
              <a:t>Exploratory analysis and visualization.</a:t>
            </a:r>
          </a:p>
          <a:p>
            <a:pPr lvl="1"/>
            <a:endParaRPr lang="en-US" dirty="0" smtClean="0"/>
          </a:p>
          <a:p>
            <a:pPr lvl="2"/>
            <a:endParaRPr lang="en-US"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2"/>
          <p:cNvSpPr>
            <a:spLocks noGrp="1" noChangeArrowheads="1"/>
          </p:cNvSpPr>
          <p:nvPr>
            <p:ph type="ctrTitle"/>
          </p:nvPr>
        </p:nvSpPr>
        <p:spPr>
          <a:xfrm>
            <a:off x="395288" y="2709863"/>
            <a:ext cx="7962926" cy="935037"/>
          </a:xfrm>
        </p:spPr>
        <p:txBody>
          <a:bodyPr/>
          <a:lstStyle/>
          <a:p>
            <a:r>
              <a:rPr lang="en-US" dirty="0" smtClean="0"/>
              <a:t>Text Analytics Past, Present &amp; Future</a:t>
            </a:r>
            <a:endParaRPr lang="en-US" dirty="0"/>
          </a:p>
        </p:txBody>
      </p:sp>
      <p:sp>
        <p:nvSpPr>
          <p:cNvPr id="312323" name="Rectangle 3"/>
          <p:cNvSpPr>
            <a:spLocks noGrp="1" noChangeArrowheads="1"/>
          </p:cNvSpPr>
          <p:nvPr>
            <p:ph type="subTitle" idx="4294967295"/>
          </p:nvPr>
        </p:nvSpPr>
        <p:spPr bwMode="auto">
          <a:xfrm>
            <a:off x="395288" y="3836988"/>
            <a:ext cx="6400800" cy="1449400"/>
          </a:xfrm>
          <a:prstGeom prst="rect">
            <a:avLst/>
          </a:prstGeom>
          <a:noFill/>
          <a:ln>
            <a:miter lim="800000"/>
            <a:headEnd/>
            <a:tailEnd/>
          </a:ln>
        </p:spPr>
        <p:txBody>
          <a:bodyPr/>
          <a:lstStyle/>
          <a:p>
            <a:pPr marL="0" indent="0">
              <a:spcBef>
                <a:spcPct val="0"/>
              </a:spcBef>
              <a:spcAft>
                <a:spcPct val="0"/>
              </a:spcAft>
              <a:buFont typeface="Wingdings" pitchFamily="2" charset="2"/>
              <a:buNone/>
            </a:pPr>
            <a:r>
              <a:rPr lang="en-US" sz="3600" dirty="0"/>
              <a:t>Seth Grimes</a:t>
            </a:r>
          </a:p>
          <a:p>
            <a:pPr marL="0" indent="0">
              <a:spcBef>
                <a:spcPct val="0"/>
              </a:spcBef>
              <a:spcAft>
                <a:spcPct val="0"/>
              </a:spcAft>
              <a:buFont typeface="Wingdings" pitchFamily="2" charset="2"/>
              <a:buNone/>
            </a:pPr>
            <a:r>
              <a:rPr lang="en-US" sz="2400" i="1" dirty="0" smtClean="0"/>
              <a:t>grimes@altaplana.com</a:t>
            </a:r>
            <a:endParaRPr lang="en-US" sz="2400" i="1" dirty="0"/>
          </a:p>
          <a:p>
            <a:pPr marL="0" indent="0">
              <a:spcBef>
                <a:spcPct val="0"/>
              </a:spcBef>
              <a:spcAft>
                <a:spcPct val="0"/>
              </a:spcAft>
              <a:buFont typeface="Wingdings" pitchFamily="2" charset="2"/>
              <a:buNone/>
            </a:pPr>
            <a:r>
              <a:rPr lang="en-US" sz="2400" i="1" dirty="0" smtClean="0"/>
              <a:t>http://altaplana.com</a:t>
            </a:r>
            <a:endParaRPr lang="fr-FR" sz="2400" i="1" dirty="0"/>
          </a:p>
        </p:txBody>
      </p:sp>
      <p:pic>
        <p:nvPicPr>
          <p:cNvPr id="5" name="Picture 4"/>
          <p:cNvPicPr preferRelativeResize="0">
            <a:picLocks noChangeAspect="1"/>
          </p:cNvPicPr>
          <p:nvPr/>
        </p:nvPicPr>
        <p:blipFill>
          <a:blip r:embed="rId3" cstate="print"/>
          <a:srcRect/>
          <a:stretch>
            <a:fillRect/>
          </a:stretch>
        </p:blipFill>
        <p:spPr bwMode="auto">
          <a:xfrm>
            <a:off x="428596" y="5286388"/>
            <a:ext cx="2165333" cy="72177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3" name="Rectangle 13"/>
          <p:cNvSpPr>
            <a:spLocks noGrp="1" noChangeArrowheads="1"/>
          </p:cNvSpPr>
          <p:nvPr>
            <p:ph type="title"/>
          </p:nvPr>
        </p:nvSpPr>
        <p:spPr>
          <a:noFill/>
          <a:ln/>
        </p:spPr>
        <p:txBody>
          <a:bodyPr/>
          <a:lstStyle/>
          <a:p>
            <a:r>
              <a:rPr lang="en-US" dirty="0" smtClean="0">
                <a:solidFill>
                  <a:srgbClr val="FFAE37"/>
                </a:solidFill>
              </a:rPr>
              <a:t>&gt;&gt;</a:t>
            </a:r>
            <a:r>
              <a:rPr lang="en-US" dirty="0" smtClean="0"/>
              <a:t> Applications Today</a:t>
            </a:r>
            <a:endParaRPr lang="en-US" dirty="0"/>
          </a:p>
        </p:txBody>
      </p:sp>
      <p:sp>
        <p:nvSpPr>
          <p:cNvPr id="245774" name="Rectangle 14"/>
          <p:cNvSpPr>
            <a:spLocks noGrp="1" noChangeArrowheads="1"/>
          </p:cNvSpPr>
          <p:nvPr>
            <p:ph type="body" idx="1"/>
          </p:nvPr>
        </p:nvSpPr>
        <p:spPr>
          <a:xfrm>
            <a:off x="457200" y="1311275"/>
            <a:ext cx="8229600" cy="4997450"/>
          </a:xfrm>
          <a:noFill/>
          <a:ln/>
        </p:spPr>
        <p:txBody>
          <a:bodyPr/>
          <a:lstStyle/>
          <a:p>
            <a:pPr>
              <a:buNone/>
            </a:pPr>
            <a:r>
              <a:rPr lang="en-US" dirty="0" smtClean="0"/>
              <a:t>Broadly grouped --</a:t>
            </a:r>
          </a:p>
          <a:p>
            <a:pPr lvl="1"/>
            <a:r>
              <a:rPr lang="en-US" dirty="0" smtClean="0"/>
              <a:t>Intelligence and counter-terrorism.</a:t>
            </a:r>
          </a:p>
          <a:p>
            <a:pPr lvl="1"/>
            <a:r>
              <a:rPr lang="en-US" dirty="0" smtClean="0"/>
              <a:t>Life sciences.</a:t>
            </a:r>
          </a:p>
          <a:p>
            <a:pPr lvl="1">
              <a:buNone/>
            </a:pPr>
            <a:endParaRPr lang="en-US" dirty="0" smtClean="0"/>
          </a:p>
          <a:p>
            <a:pPr lvl="1"/>
            <a:r>
              <a:rPr lang="en-US" dirty="0" smtClean="0"/>
              <a:t>Content management, publishing &amp; search.</a:t>
            </a:r>
          </a:p>
          <a:p>
            <a:pPr lvl="1"/>
            <a:r>
              <a:rPr lang="en-US" dirty="0" smtClean="0"/>
              <a:t>Customer &amp; market intelligence.</a:t>
            </a:r>
          </a:p>
          <a:p>
            <a:pPr lvl="1"/>
            <a:r>
              <a:rPr lang="en-US" dirty="0" smtClean="0"/>
              <a:t>E-discovery.</a:t>
            </a:r>
          </a:p>
          <a:p>
            <a:pPr lvl="1"/>
            <a:r>
              <a:rPr lang="en-US" dirty="0" smtClean="0"/>
              <a:t>Enterprise feedback.</a:t>
            </a:r>
          </a:p>
          <a:p>
            <a:pPr lvl="1"/>
            <a:r>
              <a:rPr lang="en-US" dirty="0" smtClean="0"/>
              <a:t>Law enforcement.</a:t>
            </a:r>
          </a:p>
          <a:p>
            <a:pPr lvl="1"/>
            <a:r>
              <a:rPr lang="en-US" dirty="0" smtClean="0"/>
              <a:t>Risk, fraud, compliance, and investigation.</a:t>
            </a:r>
          </a:p>
        </p:txBody>
      </p:sp>
      <p:cxnSp>
        <p:nvCxnSpPr>
          <p:cNvPr id="5" name="Straight Connector 4"/>
          <p:cNvCxnSpPr/>
          <p:nvPr/>
        </p:nvCxnSpPr>
        <p:spPr>
          <a:xfrm>
            <a:off x="3214678" y="3000372"/>
            <a:ext cx="35719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3" name="Rectangle 13"/>
          <p:cNvSpPr>
            <a:spLocks noGrp="1" noChangeArrowheads="1"/>
          </p:cNvSpPr>
          <p:nvPr>
            <p:ph type="title"/>
          </p:nvPr>
        </p:nvSpPr>
        <p:spPr>
          <a:noFill/>
          <a:ln/>
        </p:spPr>
        <p:txBody>
          <a:bodyPr/>
          <a:lstStyle/>
          <a:p>
            <a:r>
              <a:rPr lang="en-US" dirty="0">
                <a:solidFill>
                  <a:srgbClr val="FFAE37"/>
                </a:solidFill>
              </a:rPr>
              <a:t>&gt;&gt;</a:t>
            </a:r>
            <a:r>
              <a:rPr lang="en-US" dirty="0"/>
              <a:t> </a:t>
            </a:r>
            <a:r>
              <a:rPr lang="en-US" dirty="0" smtClean="0"/>
              <a:t>On the Demand Side…</a:t>
            </a:r>
            <a:endParaRPr lang="en-US" dirty="0"/>
          </a:p>
        </p:txBody>
      </p:sp>
      <p:sp>
        <p:nvSpPr>
          <p:cNvPr id="245774" name="Rectangle 14"/>
          <p:cNvSpPr>
            <a:spLocks noGrp="1" noChangeArrowheads="1"/>
          </p:cNvSpPr>
          <p:nvPr>
            <p:ph type="body" idx="1"/>
          </p:nvPr>
        </p:nvSpPr>
        <p:spPr>
          <a:xfrm>
            <a:off x="457200" y="1311275"/>
            <a:ext cx="8229600" cy="4349750"/>
          </a:xfrm>
          <a:noFill/>
          <a:ln/>
        </p:spPr>
        <p:txBody>
          <a:bodyPr/>
          <a:lstStyle/>
          <a:p>
            <a:pPr>
              <a:buNone/>
            </a:pPr>
            <a:r>
              <a:rPr lang="en-US" dirty="0" smtClean="0"/>
              <a:t>How do current and prospective users see the market?</a:t>
            </a:r>
          </a:p>
          <a:p>
            <a:pPr>
              <a:buNone/>
            </a:pPr>
            <a:endParaRPr lang="en-US" dirty="0" smtClean="0"/>
          </a:p>
          <a:p>
            <a:pPr>
              <a:buNone/>
            </a:pPr>
            <a:r>
              <a:rPr lang="en-US" dirty="0" smtClean="0"/>
              <a:t>I recently published a study report, </a:t>
            </a:r>
            <a:r>
              <a:rPr lang="en-US" i="1" dirty="0" smtClean="0"/>
              <a:t>“Text Analytics 2009: User Perspectives on Solutions and Providers.”</a:t>
            </a:r>
            <a:r>
              <a:rPr lang="en-US" dirty="0" smtClean="0"/>
              <a:t>  Drawing from the findings…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AE37"/>
                </a:solidFill>
              </a:rPr>
              <a:t>&gt;&gt; </a:t>
            </a:r>
            <a:r>
              <a:rPr lang="fr-CA" dirty="0" err="1" smtClean="0"/>
              <a:t>Primary</a:t>
            </a:r>
            <a:r>
              <a:rPr lang="fr-CA" dirty="0" smtClean="0"/>
              <a:t> Applications</a:t>
            </a:r>
            <a:endParaRPr lang="en-US" dirty="0"/>
          </a:p>
        </p:txBody>
      </p:sp>
      <p:graphicFrame>
        <p:nvGraphicFramePr>
          <p:cNvPr id="4" name="Chart 3"/>
          <p:cNvGraphicFramePr/>
          <p:nvPr/>
        </p:nvGraphicFramePr>
        <p:xfrm>
          <a:off x="-457200" y="1981200"/>
          <a:ext cx="9144000"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4"/>
          <p:cNvSpPr/>
          <p:nvPr/>
        </p:nvSpPr>
        <p:spPr>
          <a:xfrm>
            <a:off x="468313" y="1285860"/>
            <a:ext cx="8142287" cy="954107"/>
          </a:xfrm>
          <a:prstGeom prst="rect">
            <a:avLst/>
          </a:prstGeom>
        </p:spPr>
        <p:txBody>
          <a:bodyPr wrap="square">
            <a:spAutoFit/>
          </a:bodyPr>
          <a:lstStyle/>
          <a:p>
            <a:pPr marL="457200" indent="-457200"/>
            <a:r>
              <a:rPr lang="en-US" dirty="0" smtClean="0">
                <a:latin typeface="+mn-lt"/>
              </a:rPr>
              <a:t>What are your primary applications where text comes into play?</a:t>
            </a:r>
            <a:endParaRPr lang="en-US" dirty="0">
              <a:latin typeface="+mn-l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AE37"/>
                </a:solidFill>
              </a:rPr>
              <a:t>&gt;&gt; </a:t>
            </a:r>
            <a:r>
              <a:rPr lang="fr-CA" dirty="0" err="1" smtClean="0"/>
              <a:t>Primary</a:t>
            </a:r>
            <a:r>
              <a:rPr lang="fr-CA" dirty="0" smtClean="0"/>
              <a:t> Applications</a:t>
            </a:r>
            <a:endParaRPr lang="en-US" dirty="0"/>
          </a:p>
        </p:txBody>
      </p:sp>
      <p:sp>
        <p:nvSpPr>
          <p:cNvPr id="5" name="Rectangle 4"/>
          <p:cNvSpPr/>
          <p:nvPr/>
        </p:nvSpPr>
        <p:spPr>
          <a:xfrm>
            <a:off x="468313" y="1285860"/>
            <a:ext cx="8142287" cy="523220"/>
          </a:xfrm>
          <a:prstGeom prst="rect">
            <a:avLst/>
          </a:prstGeom>
        </p:spPr>
        <p:txBody>
          <a:bodyPr wrap="square">
            <a:spAutoFit/>
          </a:bodyPr>
          <a:lstStyle/>
          <a:p>
            <a:pPr marL="457200" indent="-457200"/>
            <a:r>
              <a:rPr lang="en-US" dirty="0" smtClean="0">
                <a:latin typeface="+mn-lt"/>
              </a:rPr>
              <a:t>Results found by Fern </a:t>
            </a:r>
            <a:r>
              <a:rPr lang="en-US" dirty="0" err="1" smtClean="0">
                <a:latin typeface="+mn-lt"/>
              </a:rPr>
              <a:t>Halper</a:t>
            </a:r>
            <a:r>
              <a:rPr lang="en-US" dirty="0" smtClean="0">
                <a:latin typeface="+mn-lt"/>
              </a:rPr>
              <a:t> of Hurwitz &amp; Associates.</a:t>
            </a:r>
            <a:endParaRPr lang="en-US" dirty="0">
              <a:latin typeface="+mn-lt"/>
            </a:endParaRPr>
          </a:p>
        </p:txBody>
      </p:sp>
      <p:pic>
        <p:nvPicPr>
          <p:cNvPr id="1026" name="Picture 2"/>
          <p:cNvPicPr>
            <a:picLocks noChangeAspect="1" noChangeArrowheads="1"/>
          </p:cNvPicPr>
          <p:nvPr/>
        </p:nvPicPr>
        <p:blipFill>
          <a:blip r:embed="rId3" cstate="print"/>
          <a:srcRect l="10588" t="7059" r="5294" b="11765"/>
          <a:stretch>
            <a:fillRect/>
          </a:stretch>
        </p:blipFill>
        <p:spPr bwMode="auto">
          <a:xfrm>
            <a:off x="571472" y="1785925"/>
            <a:ext cx="5950512" cy="4306899"/>
          </a:xfrm>
          <a:prstGeom prst="rect">
            <a:avLst/>
          </a:prstGeom>
          <a:noFill/>
          <a:ln w="9525">
            <a:noFill/>
            <a:miter lim="800000"/>
            <a:headEnd/>
            <a:tailEnd/>
          </a:ln>
        </p:spPr>
      </p:pic>
      <p:graphicFrame>
        <p:nvGraphicFramePr>
          <p:cNvPr id="4" name="Chart 3"/>
          <p:cNvGraphicFramePr/>
          <p:nvPr/>
        </p:nvGraphicFramePr>
        <p:xfrm>
          <a:off x="3643306" y="3429000"/>
          <a:ext cx="5172076" cy="233362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1763713" y="277813"/>
            <a:ext cx="7272337" cy="5095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kumimoji="0" lang="en-US" sz="3200" b="0" i="0" u="none" strike="noStrike" kern="0" cap="none" spc="0" normalizeH="0" baseline="0" noProof="0" dirty="0" smtClean="0">
                <a:ln>
                  <a:noFill/>
                </a:ln>
                <a:solidFill>
                  <a:srgbClr val="FFAE37"/>
                </a:solidFill>
                <a:effectLst/>
                <a:uLnTx/>
                <a:uFillTx/>
                <a:latin typeface="+mj-lt"/>
                <a:ea typeface="+mj-ea"/>
                <a:cs typeface="+mj-cs"/>
              </a:rPr>
              <a:t>&gt;&gt; </a:t>
            </a:r>
            <a:r>
              <a:rPr lang="en-US" sz="3200" dirty="0">
                <a:solidFill>
                  <a:schemeClr val="bg1"/>
                </a:solidFill>
                <a:latin typeface="+mj-lt"/>
                <a:ea typeface="+mj-ea"/>
                <a:cs typeface="+mj-cs"/>
              </a:rPr>
              <a:t>The “Unstructured Data” Challenge</a:t>
            </a:r>
          </a:p>
        </p:txBody>
      </p:sp>
      <p:sp>
        <p:nvSpPr>
          <p:cNvPr id="9" name="Rectangle 14"/>
          <p:cNvSpPr txBox="1">
            <a:spLocks noChangeArrowheads="1"/>
          </p:cNvSpPr>
          <p:nvPr/>
        </p:nvSpPr>
        <p:spPr bwMode="auto">
          <a:xfrm>
            <a:off x="457200" y="1311275"/>
            <a:ext cx="8229600" cy="49974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457200" indent="-457200">
              <a:spcBef>
                <a:spcPct val="25000"/>
              </a:spcBef>
              <a:spcAft>
                <a:spcPct val="10000"/>
              </a:spcAft>
              <a:buClr>
                <a:srgbClr val="FF9900"/>
              </a:buClr>
            </a:pPr>
            <a:r>
              <a:rPr lang="en-US" dirty="0">
                <a:latin typeface="+mn-lt"/>
              </a:rPr>
              <a:t>Sources are </a:t>
            </a:r>
            <a:r>
              <a:rPr lang="en-US" dirty="0" smtClean="0">
                <a:latin typeface="+mn-lt"/>
              </a:rPr>
              <a:t>highly </a:t>
            </a:r>
            <a:r>
              <a:rPr lang="en-US" dirty="0">
                <a:latin typeface="+mn-lt"/>
              </a:rPr>
              <a:t>varied –</a:t>
            </a:r>
          </a:p>
          <a:p>
            <a:pPr marL="901700" lvl="1" indent="-265113">
              <a:spcBef>
                <a:spcPct val="20000"/>
              </a:spcBef>
              <a:buClr>
                <a:srgbClr val="FF9900"/>
              </a:buClr>
              <a:buFontTx/>
              <a:buChar char="•"/>
            </a:pPr>
            <a:r>
              <a:rPr lang="en-US" sz="2400" kern="0" dirty="0" smtClean="0">
                <a:solidFill>
                  <a:srgbClr val="4D4D4D"/>
                </a:solidFill>
                <a:latin typeface="+mn-lt"/>
              </a:rPr>
              <a:t>Web </a:t>
            </a:r>
            <a:r>
              <a:rPr lang="en-US" sz="2400" kern="0" dirty="0">
                <a:solidFill>
                  <a:srgbClr val="4D4D4D"/>
                </a:solidFill>
                <a:latin typeface="+mn-lt"/>
              </a:rPr>
              <a:t>sites, news &amp; journal articles, images, video. </a:t>
            </a:r>
          </a:p>
          <a:p>
            <a:pPr marL="901700" lvl="1" indent="-265113">
              <a:spcBef>
                <a:spcPct val="20000"/>
              </a:spcBef>
              <a:buClr>
                <a:srgbClr val="FF9900"/>
              </a:buClr>
              <a:buFontTx/>
              <a:buChar char="•"/>
            </a:pPr>
            <a:r>
              <a:rPr lang="en-US" sz="2400" kern="0" dirty="0">
                <a:solidFill>
                  <a:srgbClr val="4D4D4D"/>
                </a:solidFill>
                <a:latin typeface="+mn-lt"/>
              </a:rPr>
              <a:t>Blogs, forum postings, and social media.</a:t>
            </a:r>
          </a:p>
          <a:p>
            <a:pPr marL="901700" lvl="1" indent="-265113">
              <a:spcBef>
                <a:spcPct val="20000"/>
              </a:spcBef>
              <a:buClr>
                <a:srgbClr val="FF9900"/>
              </a:buClr>
              <a:buFontTx/>
              <a:buChar char="•"/>
            </a:pPr>
            <a:r>
              <a:rPr lang="en-US" sz="2400" kern="0" dirty="0">
                <a:solidFill>
                  <a:srgbClr val="4D4D4D"/>
                </a:solidFill>
                <a:latin typeface="+mn-lt"/>
              </a:rPr>
              <a:t>E-mail, Contact-center notes and transcripts; recorded conversation.</a:t>
            </a:r>
          </a:p>
          <a:p>
            <a:pPr marL="901700" lvl="1" indent="-265113">
              <a:spcBef>
                <a:spcPct val="20000"/>
              </a:spcBef>
              <a:buClr>
                <a:srgbClr val="FF9900"/>
              </a:buClr>
              <a:buFontTx/>
              <a:buChar char="•"/>
            </a:pPr>
            <a:r>
              <a:rPr lang="en-US" sz="2400" kern="0" dirty="0">
                <a:solidFill>
                  <a:srgbClr val="4D4D4D"/>
                </a:solidFill>
                <a:latin typeface="+mn-lt"/>
              </a:rPr>
              <a:t>Surveys, feedback forms, warranty &amp; insurance claims.</a:t>
            </a:r>
          </a:p>
          <a:p>
            <a:pPr marL="901700" lvl="1" indent="-265113">
              <a:spcBef>
                <a:spcPct val="20000"/>
              </a:spcBef>
              <a:buClr>
                <a:srgbClr val="FF9900"/>
              </a:buClr>
              <a:buFontTx/>
              <a:buChar char="•"/>
            </a:pPr>
            <a:r>
              <a:rPr lang="en-US" sz="2400" kern="0" dirty="0">
                <a:solidFill>
                  <a:srgbClr val="4D4D4D"/>
                </a:solidFill>
                <a:latin typeface="+mn-lt"/>
              </a:rPr>
              <a:t>Office documents, regulatory filings, reports, scientific papers.</a:t>
            </a:r>
          </a:p>
          <a:p>
            <a:pPr marL="901700" lvl="1" indent="-265113">
              <a:spcBef>
                <a:spcPct val="20000"/>
              </a:spcBef>
              <a:buClr>
                <a:srgbClr val="FF9900"/>
              </a:buClr>
              <a:buFontTx/>
              <a:buChar char="•"/>
            </a:pPr>
            <a:r>
              <a:rPr lang="en-US" sz="2400" kern="0" dirty="0">
                <a:solidFill>
                  <a:srgbClr val="4D4D4D"/>
                </a:solidFill>
                <a:latin typeface="+mn-lt"/>
              </a:rPr>
              <a:t>And every other sort of document imaginable.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AE37"/>
                </a:solidFill>
              </a:rPr>
              <a:t>&gt;&gt; </a:t>
            </a:r>
            <a:r>
              <a:rPr lang="fr-CA" dirty="0" smtClean="0"/>
              <a:t>Important Sources</a:t>
            </a:r>
            <a:endParaRPr lang="en-US" dirty="0"/>
          </a:p>
        </p:txBody>
      </p:sp>
      <p:graphicFrame>
        <p:nvGraphicFramePr>
          <p:cNvPr id="4" name="Table 3"/>
          <p:cNvGraphicFramePr>
            <a:graphicFrameLocks noGrp="1"/>
          </p:cNvGraphicFramePr>
          <p:nvPr/>
        </p:nvGraphicFramePr>
        <p:xfrm>
          <a:off x="1295400" y="2895600"/>
          <a:ext cx="6553200" cy="3048000"/>
        </p:xfrm>
        <a:graphic>
          <a:graphicData uri="http://schemas.openxmlformats.org/drawingml/2006/table">
            <a:tbl>
              <a:tblPr/>
              <a:tblGrid>
                <a:gridCol w="5600006"/>
                <a:gridCol w="953194"/>
              </a:tblGrid>
              <a:tr h="720708">
                <a:tc>
                  <a:txBody>
                    <a:bodyPr/>
                    <a:lstStyle/>
                    <a:p>
                      <a:pPr marL="0" marR="0">
                        <a:spcBef>
                          <a:spcPts val="400"/>
                        </a:spcBef>
                        <a:spcAft>
                          <a:spcPts val="400"/>
                        </a:spcAft>
                      </a:pPr>
                      <a:r>
                        <a:rPr lang="en-US" sz="1800" dirty="0">
                          <a:solidFill>
                            <a:schemeClr val="tx1"/>
                          </a:solidFill>
                          <a:latin typeface="Consolas" pitchFamily="49" charset="0"/>
                          <a:ea typeface="Times New Roman"/>
                          <a:cs typeface="Times New Roman"/>
                        </a:rPr>
                        <a:t>blogs and other social media (twitter, social-network sites, etc.)</a:t>
                      </a:r>
                    </a:p>
                  </a:txBody>
                  <a:tcPr marL="68580" marR="68580" marT="0" marB="0">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marR="0">
                        <a:spcBef>
                          <a:spcPts val="400"/>
                        </a:spcBef>
                        <a:spcAft>
                          <a:spcPts val="400"/>
                        </a:spcAft>
                      </a:pPr>
                      <a:r>
                        <a:rPr lang="en-US" sz="1800">
                          <a:solidFill>
                            <a:schemeClr val="tx1"/>
                          </a:solidFill>
                          <a:latin typeface="Consolas" pitchFamily="49" charset="0"/>
                          <a:ea typeface="Times New Roman"/>
                          <a:cs typeface="Times New Roman"/>
                        </a:rPr>
                        <a:t>62%</a:t>
                      </a:r>
                    </a:p>
                  </a:txBody>
                  <a:tcPr marL="68580" marR="68580" marT="0" marB="0">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581823">
                <a:tc>
                  <a:txBody>
                    <a:bodyPr/>
                    <a:lstStyle/>
                    <a:p>
                      <a:pPr marL="0" marR="0">
                        <a:spcBef>
                          <a:spcPts val="400"/>
                        </a:spcBef>
                        <a:spcAft>
                          <a:spcPts val="400"/>
                        </a:spcAft>
                      </a:pPr>
                      <a:r>
                        <a:rPr lang="en-US" sz="1800" dirty="0">
                          <a:solidFill>
                            <a:schemeClr val="tx1"/>
                          </a:solidFill>
                          <a:latin typeface="Consolas" pitchFamily="49" charset="0"/>
                          <a:ea typeface="Times New Roman"/>
                          <a:cs typeface="Times New Roman"/>
                        </a:rPr>
                        <a:t>news articles</a:t>
                      </a:r>
                    </a:p>
                  </a:txBody>
                  <a:tcPr marL="68580" marR="68580" marT="0" marB="0">
                    <a:lnL>
                      <a:noFill/>
                    </a:lnL>
                    <a:lnR>
                      <a:noFill/>
                    </a:lnR>
                    <a:lnT w="12700" cap="flat" cmpd="sng" algn="ctr">
                      <a:solidFill>
                        <a:srgbClr val="4F81BD"/>
                      </a:solidFill>
                      <a:prstDash val="solid"/>
                      <a:round/>
                      <a:headEnd type="none" w="med" len="med"/>
                      <a:tailEnd type="none" w="med" len="med"/>
                    </a:lnT>
                    <a:lnB>
                      <a:noFill/>
                    </a:lnB>
                    <a:solidFill>
                      <a:srgbClr val="D3DFEE"/>
                    </a:solidFill>
                  </a:tcPr>
                </a:tc>
                <a:tc>
                  <a:txBody>
                    <a:bodyPr/>
                    <a:lstStyle/>
                    <a:p>
                      <a:pPr marL="0" marR="0">
                        <a:spcBef>
                          <a:spcPts val="400"/>
                        </a:spcBef>
                        <a:spcAft>
                          <a:spcPts val="400"/>
                        </a:spcAft>
                      </a:pPr>
                      <a:r>
                        <a:rPr lang="en-US" sz="1800">
                          <a:solidFill>
                            <a:schemeClr val="tx1"/>
                          </a:solidFill>
                          <a:latin typeface="Consolas" pitchFamily="49" charset="0"/>
                          <a:ea typeface="Times New Roman"/>
                          <a:cs typeface="Times New Roman"/>
                        </a:rPr>
                        <a:t>55%</a:t>
                      </a:r>
                    </a:p>
                  </a:txBody>
                  <a:tcPr marL="68580" marR="68580" marT="0" marB="0">
                    <a:lnL>
                      <a:noFill/>
                    </a:lnL>
                    <a:lnR>
                      <a:noFill/>
                    </a:lnR>
                    <a:lnT w="12700" cap="flat" cmpd="sng" algn="ctr">
                      <a:solidFill>
                        <a:srgbClr val="4F81BD"/>
                      </a:solidFill>
                      <a:prstDash val="solid"/>
                      <a:round/>
                      <a:headEnd type="none" w="med" len="med"/>
                      <a:tailEnd type="none" w="med" len="med"/>
                    </a:lnT>
                    <a:lnB>
                      <a:noFill/>
                    </a:lnB>
                    <a:solidFill>
                      <a:srgbClr val="D3DFEE"/>
                    </a:solidFill>
                  </a:tcPr>
                </a:tc>
              </a:tr>
              <a:tr h="581823">
                <a:tc>
                  <a:txBody>
                    <a:bodyPr/>
                    <a:lstStyle/>
                    <a:p>
                      <a:pPr marL="0" marR="0">
                        <a:spcBef>
                          <a:spcPts val="400"/>
                        </a:spcBef>
                        <a:spcAft>
                          <a:spcPts val="400"/>
                        </a:spcAft>
                      </a:pPr>
                      <a:r>
                        <a:rPr lang="en-US" sz="1800" dirty="0">
                          <a:solidFill>
                            <a:schemeClr val="tx1"/>
                          </a:solidFill>
                          <a:latin typeface="Consolas" pitchFamily="49" charset="0"/>
                          <a:ea typeface="Times New Roman"/>
                          <a:cs typeface="Times New Roman"/>
                        </a:rPr>
                        <a:t>on-line forums</a:t>
                      </a:r>
                    </a:p>
                  </a:txBody>
                  <a:tcPr marL="68580" marR="68580" marT="0" marB="0">
                    <a:lnL>
                      <a:noFill/>
                    </a:lnL>
                    <a:lnR>
                      <a:noFill/>
                    </a:lnR>
                    <a:lnT>
                      <a:noFill/>
                    </a:lnT>
                    <a:lnB>
                      <a:noFill/>
                    </a:lnB>
                  </a:tcPr>
                </a:tc>
                <a:tc>
                  <a:txBody>
                    <a:bodyPr/>
                    <a:lstStyle/>
                    <a:p>
                      <a:pPr marL="0" marR="0">
                        <a:spcBef>
                          <a:spcPts val="400"/>
                        </a:spcBef>
                        <a:spcAft>
                          <a:spcPts val="400"/>
                        </a:spcAft>
                      </a:pPr>
                      <a:r>
                        <a:rPr lang="en-US" sz="1800" dirty="0">
                          <a:solidFill>
                            <a:schemeClr val="tx1"/>
                          </a:solidFill>
                          <a:latin typeface="Consolas" pitchFamily="49" charset="0"/>
                          <a:ea typeface="Times New Roman"/>
                          <a:cs typeface="Times New Roman"/>
                        </a:rPr>
                        <a:t>41%</a:t>
                      </a:r>
                    </a:p>
                  </a:txBody>
                  <a:tcPr marL="68580" marR="68580" marT="0" marB="0">
                    <a:lnL>
                      <a:noFill/>
                    </a:lnL>
                    <a:lnR>
                      <a:noFill/>
                    </a:lnR>
                    <a:lnT>
                      <a:noFill/>
                    </a:lnT>
                    <a:lnB>
                      <a:noFill/>
                    </a:lnB>
                  </a:tcPr>
                </a:tc>
              </a:tr>
              <a:tr h="581823">
                <a:tc>
                  <a:txBody>
                    <a:bodyPr/>
                    <a:lstStyle/>
                    <a:p>
                      <a:pPr marL="0" marR="0">
                        <a:spcBef>
                          <a:spcPts val="400"/>
                        </a:spcBef>
                        <a:spcAft>
                          <a:spcPts val="400"/>
                        </a:spcAft>
                      </a:pPr>
                      <a:r>
                        <a:rPr lang="en-US" sz="1800" dirty="0">
                          <a:solidFill>
                            <a:schemeClr val="tx1"/>
                          </a:solidFill>
                          <a:latin typeface="Consolas" pitchFamily="49" charset="0"/>
                          <a:ea typeface="Times New Roman"/>
                          <a:cs typeface="Times New Roman"/>
                        </a:rPr>
                        <a:t>e-mail and correspondence</a:t>
                      </a:r>
                    </a:p>
                  </a:txBody>
                  <a:tcPr marL="68580" marR="68580" marT="0" marB="0">
                    <a:lnL>
                      <a:noFill/>
                    </a:lnL>
                    <a:lnR>
                      <a:noFill/>
                    </a:lnR>
                    <a:lnT>
                      <a:noFill/>
                    </a:lnT>
                    <a:lnB>
                      <a:noFill/>
                    </a:lnB>
                    <a:solidFill>
                      <a:srgbClr val="D3DFEE"/>
                    </a:solidFill>
                  </a:tcPr>
                </a:tc>
                <a:tc>
                  <a:txBody>
                    <a:bodyPr/>
                    <a:lstStyle/>
                    <a:p>
                      <a:pPr marL="0" marR="0">
                        <a:spcBef>
                          <a:spcPts val="400"/>
                        </a:spcBef>
                        <a:spcAft>
                          <a:spcPts val="400"/>
                        </a:spcAft>
                      </a:pPr>
                      <a:r>
                        <a:rPr lang="en-US" sz="1800">
                          <a:solidFill>
                            <a:schemeClr val="tx1"/>
                          </a:solidFill>
                          <a:latin typeface="Consolas" pitchFamily="49" charset="0"/>
                          <a:ea typeface="Times New Roman"/>
                          <a:cs typeface="Times New Roman"/>
                        </a:rPr>
                        <a:t>38%</a:t>
                      </a:r>
                    </a:p>
                  </a:txBody>
                  <a:tcPr marL="68580" marR="68580" marT="0" marB="0">
                    <a:lnL>
                      <a:noFill/>
                    </a:lnL>
                    <a:lnR>
                      <a:noFill/>
                    </a:lnR>
                    <a:lnT>
                      <a:noFill/>
                    </a:lnT>
                    <a:lnB>
                      <a:noFill/>
                    </a:lnB>
                    <a:solidFill>
                      <a:srgbClr val="D3DFEE"/>
                    </a:solidFill>
                  </a:tcPr>
                </a:tc>
              </a:tr>
              <a:tr h="581823">
                <a:tc>
                  <a:txBody>
                    <a:bodyPr/>
                    <a:lstStyle/>
                    <a:p>
                      <a:pPr marL="0" marR="0">
                        <a:spcBef>
                          <a:spcPts val="400"/>
                        </a:spcBef>
                        <a:spcAft>
                          <a:spcPts val="400"/>
                        </a:spcAft>
                      </a:pPr>
                      <a:r>
                        <a:rPr lang="en-US" sz="1800" dirty="0">
                          <a:solidFill>
                            <a:schemeClr val="tx1"/>
                          </a:solidFill>
                          <a:latin typeface="Consolas" pitchFamily="49" charset="0"/>
                          <a:ea typeface="Times New Roman"/>
                          <a:cs typeface="Times New Roman"/>
                        </a:rPr>
                        <a:t>customer/market surveys</a:t>
                      </a:r>
                    </a:p>
                  </a:txBody>
                  <a:tcPr marL="68580" marR="68580" marT="0" marB="0">
                    <a:lnL>
                      <a:noFill/>
                    </a:lnL>
                    <a:lnR>
                      <a:noFill/>
                    </a:lnR>
                    <a:lnT>
                      <a:noFill/>
                    </a:lnT>
                    <a:lnB w="12700" cap="flat" cmpd="sng" algn="ctr">
                      <a:solidFill>
                        <a:srgbClr val="4F81BD"/>
                      </a:solidFill>
                      <a:prstDash val="solid"/>
                      <a:round/>
                      <a:headEnd type="none" w="med" len="med"/>
                      <a:tailEnd type="none" w="med" len="med"/>
                    </a:lnB>
                  </a:tcPr>
                </a:tc>
                <a:tc>
                  <a:txBody>
                    <a:bodyPr/>
                    <a:lstStyle/>
                    <a:p>
                      <a:pPr marL="0" marR="0">
                        <a:spcBef>
                          <a:spcPts val="400"/>
                        </a:spcBef>
                        <a:spcAft>
                          <a:spcPts val="400"/>
                        </a:spcAft>
                      </a:pPr>
                      <a:r>
                        <a:rPr lang="en-US" sz="1800" dirty="0">
                          <a:solidFill>
                            <a:schemeClr val="tx1"/>
                          </a:solidFill>
                          <a:latin typeface="Consolas" pitchFamily="49" charset="0"/>
                          <a:ea typeface="Times New Roman"/>
                          <a:cs typeface="Times New Roman"/>
                        </a:rPr>
                        <a:t>35%</a:t>
                      </a:r>
                    </a:p>
                  </a:txBody>
                  <a:tcPr marL="68580" marR="68580" marT="0" marB="0">
                    <a:lnL>
                      <a:noFill/>
                    </a:lnL>
                    <a:lnR>
                      <a:noFill/>
                    </a:lnR>
                    <a:lnT>
                      <a:noFill/>
                    </a:lnT>
                    <a:lnB w="12700" cap="flat" cmpd="sng" algn="ctr">
                      <a:solidFill>
                        <a:srgbClr val="4F81BD"/>
                      </a:solidFill>
                      <a:prstDash val="solid"/>
                      <a:round/>
                      <a:headEnd type="none" w="med" len="med"/>
                      <a:tailEnd type="none" w="med" len="med"/>
                    </a:lnB>
                  </a:tcPr>
                </a:tc>
              </a:tr>
            </a:tbl>
          </a:graphicData>
        </a:graphic>
      </p:graphicFrame>
      <p:sp>
        <p:nvSpPr>
          <p:cNvPr id="5" name="Rectangle 4"/>
          <p:cNvSpPr/>
          <p:nvPr/>
        </p:nvSpPr>
        <p:spPr>
          <a:xfrm>
            <a:off x="468313" y="1285860"/>
            <a:ext cx="7532687" cy="1384995"/>
          </a:xfrm>
          <a:prstGeom prst="rect">
            <a:avLst/>
          </a:prstGeom>
        </p:spPr>
        <p:txBody>
          <a:bodyPr wrap="square">
            <a:spAutoFit/>
          </a:bodyPr>
          <a:lstStyle/>
          <a:p>
            <a:pPr marL="457200" indent="-457200"/>
            <a:r>
              <a:rPr lang="en-US" dirty="0">
                <a:latin typeface="+mn-lt"/>
              </a:rPr>
              <a:t>What textual information are you analyzing or do you plan to analyze?</a:t>
            </a:r>
          </a:p>
          <a:p>
            <a:r>
              <a:rPr lang="en-US" i="1" dirty="0" smtClean="0">
                <a:latin typeface="+mn-lt"/>
              </a:rPr>
              <a:t>Current</a:t>
            </a:r>
            <a:r>
              <a:rPr lang="en-US" dirty="0" smtClean="0">
                <a:latin typeface="+mn-lt"/>
              </a:rPr>
              <a:t> </a:t>
            </a:r>
            <a:r>
              <a:rPr lang="en-US" dirty="0">
                <a:latin typeface="+mn-lt"/>
              </a:rPr>
              <a:t>users responded:</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RYSTALPERSIST" val="&lt;CrystalAddin Version=&quot;1&quot;/&gt;"/>
</p:tagLst>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TEMIS v3.24</Template>
  <TotalTime>4478</TotalTime>
  <Words>1302</Words>
  <Application>Microsoft Office PowerPoint</Application>
  <PresentationFormat>On-screen Show (4:3)</PresentationFormat>
  <Paragraphs>202</Paragraphs>
  <Slides>33</Slides>
  <Notes>33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Calibri</vt:lpstr>
      <vt:lpstr>Wingdings</vt:lpstr>
      <vt:lpstr>Consolas</vt:lpstr>
      <vt:lpstr>Times New Roman</vt:lpstr>
      <vt:lpstr>Tahoma</vt:lpstr>
      <vt:lpstr>Trebuchet MS</vt:lpstr>
      <vt:lpstr>1_Default Design</vt:lpstr>
      <vt:lpstr>Text Analytics Past, Present &amp; Future</vt:lpstr>
      <vt:lpstr>&gt;&gt; Past, Present &amp; Future</vt:lpstr>
      <vt:lpstr>&gt;&gt; The Present: Today’s Market</vt:lpstr>
      <vt:lpstr>&gt;&gt; Applications Today</vt:lpstr>
      <vt:lpstr>&gt;&gt; On the Demand Side…</vt:lpstr>
      <vt:lpstr>&gt;&gt; Primary Applications</vt:lpstr>
      <vt:lpstr>&gt;&gt; Primary Applications</vt:lpstr>
      <vt:lpstr>Slide 8</vt:lpstr>
      <vt:lpstr>&gt;&gt; Important Sources</vt:lpstr>
      <vt:lpstr>&gt;&gt; Finding Business Value</vt:lpstr>
      <vt:lpstr>&gt;&gt; Information in Text</vt:lpstr>
      <vt:lpstr>&gt;&gt; Text Analytics Satisfaction</vt:lpstr>
      <vt:lpstr>&gt;&gt; Today’s Text Analytics Players</vt:lpstr>
      <vt:lpstr>&gt;&gt; Today’s Text Analytics</vt:lpstr>
      <vt:lpstr>&gt;&gt; What’s Past is Prologue</vt:lpstr>
      <vt:lpstr>&gt;&gt; Understanding the Challenge</vt:lpstr>
      <vt:lpstr>&gt;&gt; In Business Terms</vt:lpstr>
      <vt:lpstr>Slide 18</vt:lpstr>
      <vt:lpstr>&gt;&gt; Statistical Analysis of Content</vt:lpstr>
      <vt:lpstr>&gt;&gt; Significance from Semantics</vt:lpstr>
      <vt:lpstr>&gt;&gt; Methods</vt:lpstr>
      <vt:lpstr>&gt;&gt; Looking Ahead</vt:lpstr>
      <vt:lpstr>&gt;&gt; Market Trends</vt:lpstr>
      <vt:lpstr>&gt;&gt; Technology Initiatives</vt:lpstr>
      <vt:lpstr>&gt;&gt; Technology Initiatives 2</vt:lpstr>
      <vt:lpstr>&gt;&gt; Search, from Keywords to Intelligence</vt:lpstr>
      <vt:lpstr>&gt;&gt; Question Answering</vt:lpstr>
      <vt:lpstr>&gt;&gt; Sentiment Analysis</vt:lpstr>
      <vt:lpstr>&gt;&gt; Sentiment Analysis</vt:lpstr>
      <vt:lpstr>&gt;&gt; Text Visualization</vt:lpstr>
      <vt:lpstr>&gt;&gt; Web 3.0 &amp; the Semantic Web</vt:lpstr>
      <vt:lpstr>&gt;&gt; Web 3.0 &amp; the Semantic Web</vt:lpstr>
      <vt:lpstr>Text Analytics Past, Present &amp; Future</vt:lpstr>
    </vt:vector>
  </TitlesOfParts>
  <Company>Temis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Text Analytics Past, Present &amp; Future</dc:title>
  <dc:creator>Seth Grimes</dc:creator>
  <dc:description>Keynote, TEMIS user conference, July 9, 2009.</dc:description>
  <cp:lastModifiedBy>Seth Grimes</cp:lastModifiedBy>
  <cp:revision>1109</cp:revision>
  <dcterms:created xsi:type="dcterms:W3CDTF">2007-09-07T10:16:35Z</dcterms:created>
  <dcterms:modified xsi:type="dcterms:W3CDTF">2009-07-11T18:22:50Z</dcterms:modified>
</cp:coreProperties>
</file>